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87" r:id="rId3"/>
    <p:sldId id="288" r:id="rId4"/>
    <p:sldId id="293" r:id="rId5"/>
    <p:sldId id="280" r:id="rId6"/>
    <p:sldId id="281" r:id="rId7"/>
    <p:sldId id="282" r:id="rId8"/>
    <p:sldId id="285" r:id="rId9"/>
    <p:sldId id="291" r:id="rId10"/>
    <p:sldId id="292" r:id="rId11"/>
    <p:sldId id="290" r:id="rId12"/>
    <p:sldId id="294" r:id="rId13"/>
    <p:sldId id="295" r:id="rId14"/>
    <p:sldId id="298" r:id="rId15"/>
    <p:sldId id="296" r:id="rId16"/>
    <p:sldId id="302" r:id="rId17"/>
    <p:sldId id="304" r:id="rId18"/>
    <p:sldId id="262" r:id="rId19"/>
    <p:sldId id="305" r:id="rId20"/>
    <p:sldId id="322" r:id="rId21"/>
    <p:sldId id="306" r:id="rId22"/>
    <p:sldId id="307" r:id="rId23"/>
    <p:sldId id="308" r:id="rId24"/>
    <p:sldId id="309" r:id="rId25"/>
    <p:sldId id="310" r:id="rId26"/>
    <p:sldId id="311" r:id="rId27"/>
    <p:sldId id="266" r:id="rId28"/>
    <p:sldId id="269" r:id="rId29"/>
    <p:sldId id="317" r:id="rId30"/>
    <p:sldId id="318" r:id="rId31"/>
    <p:sldId id="319" r:id="rId32"/>
    <p:sldId id="325" r:id="rId33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esca Pozzi" initials="F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CCC0"/>
    <a:srgbClr val="414068"/>
    <a:srgbClr val="0000FF"/>
    <a:srgbClr val="FF00FF"/>
    <a:srgbClr val="FF8000"/>
    <a:srgbClr val="FF0000"/>
    <a:srgbClr val="00FF00"/>
    <a:srgbClr val="FFFF00"/>
    <a:srgbClr val="0E2041"/>
    <a:srgbClr val="568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9724" autoAdjust="0"/>
  </p:normalViewPr>
  <p:slideViewPr>
    <p:cSldViewPr>
      <p:cViewPr>
        <p:scale>
          <a:sx n="125" d="100"/>
          <a:sy n="125" d="100"/>
        </p:scale>
        <p:origin x="-144" y="1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42E036-BFE7-AD44-A432-5C19620DEF02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267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420523-E7F5-B645-904B-AD8041BFE89C}" type="slidenum">
              <a:rPr lang="it-IT"/>
              <a:pPr/>
              <a:t>1</a:t>
            </a:fld>
            <a:endParaRPr lang="it-IT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 irregular behaviour of the visibilities and the shallow decrease of the dust temperature with radius provide strong evidence for a clumpy or filamentary dust structure. </a:t>
            </a:r>
          </a:p>
          <a:p>
            <a:r>
              <a:rPr lang="en-US" smtClean="0"/>
              <a:t>Because the sizes are plotted as a function of the luminosity at the same wavelength, the figure essentially represents a measure</a:t>
            </a:r>
          </a:p>
          <a:p>
            <a:r>
              <a:rPr lang="en-US" smtClean="0"/>
              <a:t>for the compactness  of the brightness distribution: any size deviating from the relation implies that the emission is either</a:t>
            </a:r>
          </a:p>
          <a:p>
            <a:r>
              <a:rPr lang="en-US" smtClean="0"/>
              <a:t>more compact (size below the relation) or more extended (size above the relation) than the average dust distribution.</a:t>
            </a:r>
          </a:p>
          <a:p>
            <a:r>
              <a:rPr lang="en-US" smtClean="0"/>
              <a:t>The ranges of sizes predicted by the models are shown by the thick bars in Fig. 3 . The ranges of sizes estimated from the</a:t>
            </a:r>
          </a:p>
          <a:p>
            <a:r>
              <a:rPr lang="en-US" smtClean="0"/>
              <a:t>hydrodynamical torus model are plotted in orange, those from the clumpy torus model in dark red. </a:t>
            </a:r>
          </a:p>
          <a:p>
            <a:r>
              <a:rPr lang="en-US" smtClean="0"/>
              <a:t>For the same mid-infrared luminosity, a Seyfert 1 torus thus appears about 2.5 times smaller than a Seyfert 2 torus. Its brightness</a:t>
            </a:r>
          </a:p>
          <a:p>
            <a:r>
              <a:rPr lang="en-US" smtClean="0"/>
              <a:t>distribution appears more compact, because it is dominated by the bright emission from the hot dust at the inner rim of the</a:t>
            </a:r>
          </a:p>
          <a:p>
            <a:r>
              <a:rPr lang="en-US" smtClean="0"/>
              <a:t>torus, i.e. it has a stronger flux concentration towards the centre of the brightness distribution. 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3456C5-F9DF-E341-98CA-657B526E6ABC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8025"/>
            <a:ext cx="4537075" cy="34020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8121" y="3002728"/>
            <a:ext cx="7890702" cy="282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53989-FBA8-BB4F-B3AE-B121481A8052}" type="slidenum">
              <a:rPr lang="it-IT"/>
              <a:pPr/>
              <a:t>18</a:t>
            </a:fld>
            <a:endParaRPr lang="it-IT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9EFF42-1905-0D47-9083-3938419C2FE7}" type="slidenum">
              <a:rPr lang="it-IT"/>
              <a:pPr/>
              <a:t>27</a:t>
            </a:fld>
            <a:endParaRPr lang="it-IT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EB4B07-BE68-6C48-848F-E3B970A1BC91}" type="slidenum">
              <a:rPr lang="it-IT"/>
              <a:pPr/>
              <a:t>28</a:t>
            </a:fld>
            <a:endParaRPr lang="it-IT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74DE7-5721-2246-B703-FDA5FECB0EF9}" type="slidenum">
              <a:rPr lang="it-IT"/>
              <a:pPr/>
              <a:t>29</a:t>
            </a:fld>
            <a:endParaRPr lang="it-IT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E7B81B-DD29-9C4C-AE81-A529C391AC78}" type="slidenum">
              <a:rPr lang="it-IT"/>
              <a:pPr/>
              <a:t>30</a:t>
            </a:fld>
            <a:endParaRPr lang="it-IT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4C82CD-EF4C-FE4D-B6B6-FEBC274F15EE}" type="slidenum">
              <a:rPr lang="it-IT"/>
              <a:pPr/>
              <a:t>31</a:t>
            </a:fld>
            <a:endParaRPr lang="it-IT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92B2AB5-C2B6-5046-A078-63ED626C13F1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45785A-AF5F-1742-A355-C5319D974FB0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6EC70F-3925-9E46-9A82-592EB58E9912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9700" cy="1130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3650" cy="4102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981200"/>
            <a:ext cx="3803650" cy="4102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B44B193-086F-8247-A3C1-E45D6B7FAE8C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EA9BC9E-BE69-9845-88E8-F91CFD1BA01D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E2ADE8A-8C41-6243-9444-45E047917911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D367E94-F194-A34D-9D54-A3EC538DA6C4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B9545EA-4E17-1B4A-B0C4-40D9A709DCDA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660EBF-EBE7-1A4F-ACFA-3AADB93E694F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42893D-FFAE-184B-898B-2A47FE40E8E8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0799038-B698-0E43-B810-1709989CB349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F06572-802F-AB4D-8E00-68ABB463E917}" type="slidenum">
              <a:rPr lang="it-IT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0" y="6477000"/>
            <a:ext cx="9144000" cy="336550"/>
          </a:xfrm>
          <a:prstGeom prst="rect">
            <a:avLst/>
          </a:prstGeom>
          <a:solidFill>
            <a:srgbClr val="0E2041"/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1600" i="1" dirty="0">
                <a:solidFill>
                  <a:srgbClr val="FF8000"/>
                </a:solidFill>
                <a:latin typeface="+mj-lt"/>
              </a:rPr>
              <a:t>Francesca</a:t>
            </a:r>
            <a:r>
              <a:rPr lang="it-IT" sz="1600" i="1" dirty="0">
                <a:solidFill>
                  <a:srgbClr val="FF8000"/>
                </a:solidFill>
                <a:latin typeface="Comic Sans MS" charset="0"/>
              </a:rPr>
              <a:t> Pozzi                             </a:t>
            </a:r>
            <a:r>
              <a:rPr lang="it-IT" sz="1600" i="1" dirty="0" smtClean="0">
                <a:solidFill>
                  <a:srgbClr val="FF8000"/>
                </a:solidFill>
                <a:latin typeface="Comic Sans MS" charset="0"/>
              </a:rPr>
              <a:t> AGN10 </a:t>
            </a:r>
            <a:r>
              <a:rPr lang="it-IT" sz="1600" i="1" dirty="0">
                <a:solidFill>
                  <a:srgbClr val="FF8000"/>
                </a:solidFill>
                <a:latin typeface="Comic Sans MS" charset="0"/>
              </a:rPr>
              <a:t>meeting                         </a:t>
            </a:r>
            <a:r>
              <a:rPr lang="it-IT" sz="1600" i="1" dirty="0" smtClean="0">
                <a:solidFill>
                  <a:srgbClr val="FF8000"/>
                </a:solidFill>
                <a:latin typeface="Comic Sans MS" charset="0"/>
              </a:rPr>
              <a:t> Roma 10-</a:t>
            </a:r>
            <a:r>
              <a:rPr lang="it-IT" sz="1600" i="1" dirty="0">
                <a:solidFill>
                  <a:srgbClr val="FF8000"/>
                </a:solidFill>
                <a:latin typeface="Comic Sans MS" charset="0"/>
              </a:rPr>
              <a:t>9</a:t>
            </a:r>
            <a:r>
              <a:rPr lang="it-IT" sz="1600" i="1" dirty="0" smtClean="0">
                <a:solidFill>
                  <a:srgbClr val="FF8000"/>
                </a:solidFill>
                <a:latin typeface="Comic Sans MS" charset="0"/>
              </a:rPr>
              <a:t>-</a:t>
            </a:r>
            <a:r>
              <a:rPr lang="it-IT" sz="1600" i="1" dirty="0">
                <a:solidFill>
                  <a:srgbClr val="FF8000"/>
                </a:solidFill>
                <a:latin typeface="Comic Sans MS" charset="0"/>
              </a:rPr>
              <a:t>2012</a:t>
            </a:r>
            <a:endParaRPr lang="it-IT" sz="1600" dirty="0">
              <a:solidFill>
                <a:srgbClr val="FF8000"/>
              </a:solidFill>
            </a:endParaRPr>
          </a:p>
        </p:txBody>
      </p:sp>
      <p:pic>
        <p:nvPicPr>
          <p:cNvPr id="6" name="Picture 6" descr="cosmos_P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27583" y="-2187623"/>
            <a:ext cx="7560840" cy="9865097"/>
          </a:xfrm>
          <a:prstGeom prst="rect">
            <a:avLst/>
          </a:prstGeom>
          <a:noFill/>
        </p:spPr>
      </p:pic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1205880"/>
            <a:ext cx="7772400" cy="1143000"/>
          </a:xfrm>
        </p:spPr>
        <p:txBody>
          <a:bodyPr/>
          <a:lstStyle/>
          <a:p>
            <a:r>
              <a:rPr lang="it-IT" sz="4800" i="1" dirty="0" smtClean="0">
                <a:solidFill>
                  <a:srgbClr val="FF8000"/>
                </a:solidFill>
                <a:latin typeface="+mn-lt"/>
              </a:rPr>
              <a:t>AGN surveys: </a:t>
            </a:r>
            <a:br>
              <a:rPr lang="it-IT" sz="4800" i="1" dirty="0" smtClean="0">
                <a:solidFill>
                  <a:srgbClr val="FF8000"/>
                </a:solidFill>
                <a:latin typeface="+mn-lt"/>
              </a:rPr>
            </a:br>
            <a:r>
              <a:rPr lang="it-IT" sz="4800" i="1" dirty="0" smtClean="0">
                <a:solidFill>
                  <a:srgbClr val="FF8000"/>
                </a:solidFill>
                <a:latin typeface="+mn-lt"/>
              </a:rPr>
              <a:t>The MIR-FIR side</a:t>
            </a:r>
            <a:r>
              <a:rPr lang="it-IT" sz="4800" dirty="0" smtClean="0">
                <a:solidFill>
                  <a:srgbClr val="FF8000"/>
                </a:solidFill>
                <a:latin typeface="Comic Sans MS" charset="0"/>
              </a:rPr>
              <a:t/>
            </a:r>
            <a:br>
              <a:rPr lang="it-IT" sz="4800" dirty="0" smtClean="0">
                <a:solidFill>
                  <a:srgbClr val="FF8000"/>
                </a:solidFill>
                <a:latin typeface="Comic Sans MS" charset="0"/>
              </a:rPr>
            </a:br>
            <a:endParaRPr lang="it-IT" dirty="0"/>
          </a:p>
        </p:txBody>
      </p:sp>
      <p:pic>
        <p:nvPicPr>
          <p:cNvPr id="9" name="Picture 9" descr="Sigillo_alma_mater_studior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548680"/>
            <a:ext cx="1295400" cy="1295400"/>
          </a:xfrm>
          <a:prstGeom prst="rect">
            <a:avLst/>
          </a:prstGeom>
          <a:noFill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38200" y="2636912"/>
            <a:ext cx="7696200" cy="283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            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Francesca Pozzi</a:t>
            </a:r>
          </a:p>
          <a:p>
            <a:pPr>
              <a:spcBef>
                <a:spcPct val="50000"/>
              </a:spcBef>
            </a:pP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          </a:t>
            </a:r>
            <a:r>
              <a:rPr lang="en-GB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University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it-I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of Bologna</a:t>
            </a:r>
            <a:endParaRPr lang="it-IT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>
              <a:spcBef>
                <a:spcPct val="50000"/>
              </a:spcBef>
            </a:pPr>
            <a:endParaRPr lang="it-IT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it-IT" i="1" dirty="0">
              <a:solidFill>
                <a:schemeClr val="bg1"/>
              </a:solidFill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it-IT" i="1" dirty="0">
                <a:solidFill>
                  <a:schemeClr val="tx2"/>
                </a:solidFill>
              </a:rPr>
              <a:t>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8"/>
          <p:cNvSpPr>
            <a:spLocks noChangeArrowheads="1"/>
          </p:cNvSpPr>
          <p:nvPr/>
        </p:nvSpPr>
        <p:spPr bwMode="auto">
          <a:xfrm>
            <a:off x="3505200" y="2233612"/>
            <a:ext cx="1031875" cy="433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800" dirty="0">
                <a:ea typeface="Arial Unicode MS" charset="0"/>
                <a:cs typeface="Arial Unicode MS" charset="0"/>
              </a:rPr>
              <a:t> </a:t>
            </a:r>
            <a:r>
              <a:rPr lang="en-GB" sz="1800" dirty="0">
                <a:latin typeface="Comic Sans MS" charset="0"/>
                <a:ea typeface="Arial Unicode MS" charset="0"/>
                <a:cs typeface="Arial Unicode MS" charset="0"/>
              </a:rPr>
              <a:t>face on</a:t>
            </a:r>
          </a:p>
        </p:txBody>
      </p:sp>
      <p:sp>
        <p:nvSpPr>
          <p:cNvPr id="8" name="Rectangle 1038"/>
          <p:cNvSpPr>
            <a:spLocks noChangeArrowheads="1"/>
          </p:cNvSpPr>
          <p:nvPr/>
        </p:nvSpPr>
        <p:spPr bwMode="auto">
          <a:xfrm>
            <a:off x="6400800" y="5129213"/>
            <a:ext cx="1071563" cy="4254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800" dirty="0">
                <a:ea typeface="Arial Unicode MS" charset="0"/>
                <a:cs typeface="Arial Unicode MS" charset="0"/>
              </a:rPr>
              <a:t> </a:t>
            </a:r>
            <a:r>
              <a:rPr lang="en-GB" sz="1800" dirty="0">
                <a:latin typeface="Comic Sans MS" charset="0"/>
                <a:ea typeface="Arial Unicode MS" charset="0"/>
                <a:cs typeface="Arial Unicode MS" charset="0"/>
              </a:rPr>
              <a:t>edge on</a:t>
            </a:r>
          </a:p>
        </p:txBody>
      </p:sp>
      <p:sp>
        <p:nvSpPr>
          <p:cNvPr id="9" name="Rectangle 1038"/>
          <p:cNvSpPr>
            <a:spLocks noChangeArrowheads="1"/>
          </p:cNvSpPr>
          <p:nvPr/>
        </p:nvSpPr>
        <p:spPr bwMode="auto">
          <a:xfrm>
            <a:off x="5786437" y="3460750"/>
            <a:ext cx="1071563" cy="4254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800" dirty="0">
                <a:ea typeface="Arial Unicode MS" charset="0"/>
                <a:cs typeface="Arial Unicode MS" charset="0"/>
              </a:rPr>
              <a:t> </a:t>
            </a:r>
            <a:r>
              <a:rPr lang="en-GB" sz="1800" dirty="0">
                <a:latin typeface="Comic Sans MS" charset="0"/>
                <a:ea typeface="Arial Unicode MS" charset="0"/>
                <a:cs typeface="Arial Unicode MS" charset="0"/>
              </a:rPr>
              <a:t>edge 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88840" y="116632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Torus exist but </a:t>
            </a:r>
            <a:r>
              <a:rPr lang="en-US" dirty="0">
                <a:solidFill>
                  <a:srgbClr val="FFFFFF"/>
                </a:solidFill>
              </a:rPr>
              <a:t>embedded in the galaxy that emits in the IR 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3688" y="1700808"/>
            <a:ext cx="6324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smtClean="0">
                <a:solidFill>
                  <a:srgbClr val="FF6600"/>
                </a:solidFill>
              </a:rPr>
              <a:t>IR surveys must take care of both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2670011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z~1.9 </a:t>
            </a:r>
          </a:p>
          <a:p>
            <a:r>
              <a:rPr lang="en-US" dirty="0" smtClean="0"/>
              <a:t>C X-ray AGN 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 bwMode="auto">
          <a:xfrm>
            <a:off x="4211960" y="1052736"/>
            <a:ext cx="484632" cy="64807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323528" y="2448272"/>
            <a:ext cx="5616624" cy="4293096"/>
            <a:chOff x="144" y="768"/>
            <a:chExt cx="3072" cy="2296"/>
          </a:xfrm>
        </p:grpSpPr>
        <p:pic>
          <p:nvPicPr>
            <p:cNvPr id="17" name="Picture 9" descr="best_fitting_scub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32" y="380"/>
              <a:ext cx="2296" cy="307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480" y="912"/>
              <a:ext cx="1081" cy="192"/>
            </a:xfrm>
            <a:prstGeom prst="rect">
              <a:avLst/>
            </a:pr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/>
                <a:t>Vignali et al. (2009)</a:t>
              </a:r>
            </a:p>
          </p:txBody>
        </p:sp>
      </p:grp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026968" y="2348880"/>
            <a:ext cx="3657600" cy="163032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81648" tIns="42457" rIns="81648" bIns="42457">
            <a:spAutoFit/>
          </a:bodyPr>
          <a:lstStyle/>
          <a:p>
            <a:pPr defTabSz="830263" hangingPunct="0">
              <a:lnSpc>
                <a:spcPct val="91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/>
            </a:pPr>
            <a:r>
              <a:rPr lang="en-GB" sz="2000" dirty="0">
                <a:latin typeface="Arial"/>
                <a:ea typeface="Arial" charset="0"/>
                <a:cs typeface="Arial"/>
              </a:rPr>
              <a:t>  </a:t>
            </a:r>
            <a:endParaRPr lang="en-GB" sz="18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Arial" charset="0"/>
              <a:cs typeface="Arial"/>
            </a:endParaRPr>
          </a:p>
          <a:p>
            <a:pPr algn="l" defTabSz="830263" hangingPunct="0">
              <a:lnSpc>
                <a:spcPct val="91000"/>
              </a:lnSpc>
              <a:buClr>
                <a:srgbClr val="00CCFF"/>
              </a:buClr>
              <a:buSzPct val="140000"/>
              <a:buFont typeface="Wingdings" charset="2"/>
              <a:buChar char="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/>
            </a:pPr>
            <a:r>
              <a:rPr lang="en-GB" sz="18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Arial" charset="0"/>
                <a:cs typeface="Arial"/>
              </a:rPr>
              <a:t> </a:t>
            </a:r>
            <a:r>
              <a:rPr lang="en-GB" sz="18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Arial" charset="0"/>
                <a:cs typeface="Arial"/>
                <a:sym typeface="Symbol" charset="2"/>
              </a:rPr>
              <a:t> (9.7) ≈</a:t>
            </a:r>
            <a:r>
              <a:rPr lang="en-GB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Arial" charset="0"/>
                <a:cs typeface="Arial"/>
                <a:sym typeface="Symbol" charset="2"/>
              </a:rPr>
              <a:t>1.0</a:t>
            </a:r>
            <a:endParaRPr lang="en-GB" sz="18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Arial" charset="0"/>
              <a:cs typeface="Arial"/>
              <a:sym typeface="Symbol" charset="2"/>
            </a:endParaRPr>
          </a:p>
          <a:p>
            <a:pPr algn="l" defTabSz="830263" hangingPunct="0">
              <a:lnSpc>
                <a:spcPct val="91000"/>
              </a:lnSpc>
              <a:buClr>
                <a:srgbClr val="00CCFF"/>
              </a:buClr>
              <a:buSzPct val="140000"/>
              <a:buFont typeface="Wingdings" charset="2"/>
              <a:buChar char="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/>
            </a:pPr>
            <a:r>
              <a:rPr lang="en-GB" sz="18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Arial" charset="0"/>
                <a:cs typeface="Arial"/>
                <a:sym typeface="Symbol" charset="2"/>
              </a:rPr>
              <a:t> covering angle≈140 </a:t>
            </a:r>
            <a:r>
              <a:rPr lang="en-GB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Arial" charset="0"/>
                <a:cs typeface="Arial"/>
                <a:sym typeface="Symbol" charset="2"/>
              </a:rPr>
              <a:t>deg</a:t>
            </a:r>
            <a:endParaRPr lang="en-GB" sz="18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Arial" charset="0"/>
              <a:cs typeface="Arial"/>
            </a:endParaRPr>
          </a:p>
          <a:p>
            <a:pPr algn="l" defTabSz="830263" hangingPunct="0">
              <a:lnSpc>
                <a:spcPct val="91000"/>
              </a:lnSpc>
              <a:buClr>
                <a:srgbClr val="00CCFF"/>
              </a:buClr>
              <a:buSzPct val="140000"/>
              <a:buFont typeface="Wingdings" charset="2"/>
              <a:buChar char="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/>
            </a:pPr>
            <a:r>
              <a:rPr lang="en-GB" sz="18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Arial" charset="0"/>
                <a:cs typeface="Arial"/>
              </a:rPr>
              <a:t> SFR</a:t>
            </a:r>
            <a:r>
              <a:rPr lang="en-GB" sz="18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Arial" charset="0"/>
                <a:cs typeface="Arial"/>
                <a:sym typeface="Symbol" charset="2"/>
              </a:rPr>
              <a:t></a:t>
            </a:r>
            <a:r>
              <a:rPr lang="en-GB" sz="18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Arial" charset="0"/>
                <a:cs typeface="Arial"/>
              </a:rPr>
              <a:t>1500 M</a:t>
            </a:r>
            <a:r>
              <a:rPr lang="en-GB" sz="18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Arial" charset="0"/>
                <a:cs typeface="Arial"/>
                <a:sym typeface="Wingdings" charset="2"/>
              </a:rPr>
              <a:t></a:t>
            </a:r>
            <a:r>
              <a:rPr lang="en-GB" sz="18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Arial" charset="0"/>
                <a:cs typeface="Arial"/>
                <a:sym typeface="Wingdings" charset="2"/>
              </a:rPr>
              <a:t>/</a:t>
            </a:r>
            <a:r>
              <a:rPr lang="en-GB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Arial" charset="0"/>
                <a:cs typeface="Arial"/>
                <a:sym typeface="Wingdings" charset="2"/>
              </a:rPr>
              <a:t>yr</a:t>
            </a:r>
            <a:endParaRPr lang="en-GB" sz="18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Arial" charset="0"/>
              <a:cs typeface="Arial"/>
              <a:sym typeface="Wingdings" charset="2"/>
            </a:endParaRPr>
          </a:p>
          <a:p>
            <a:pPr algn="l" defTabSz="830263" hangingPunct="0">
              <a:lnSpc>
                <a:spcPct val="91000"/>
              </a:lnSpc>
              <a:buClr>
                <a:srgbClr val="00CCFF"/>
              </a:buClr>
              <a:buSzPct val="140000"/>
              <a:buFont typeface="Wingdings" charset="2"/>
              <a:buChar char=""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/>
            </a:pPr>
            <a:r>
              <a:rPr lang="en-GB" sz="18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Arial" charset="0"/>
                <a:cs typeface="Arial"/>
                <a:sym typeface="Wingdings" charset="2"/>
              </a:rPr>
              <a:t> </a:t>
            </a:r>
            <a:r>
              <a:rPr lang="en-GB" sz="18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Arial" charset="0"/>
                <a:cs typeface="Arial"/>
                <a:sym typeface="Symbol" charset="2"/>
              </a:rPr>
              <a:t>54% is the AGN contribution to the 1-1000 </a:t>
            </a:r>
            <a:r>
              <a:rPr lang="en-GB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Arial" charset="0"/>
                <a:cs typeface="Arial"/>
                <a:sym typeface="Symbol" charset="2"/>
              </a:rPr>
              <a:t>m</a:t>
            </a:r>
            <a:endParaRPr lang="en-GB" sz="18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Arial" charset="0"/>
              <a:cs typeface="Arial"/>
              <a:sym typeface="Symbol" charset="2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094784" y="5181600"/>
            <a:ext cx="3733800" cy="1292225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1800" dirty="0">
                <a:solidFill>
                  <a:srgbClr val="FFFFFF"/>
                </a:solidFill>
              </a:rPr>
              <a:t>Using MH03: M</a:t>
            </a:r>
            <a:r>
              <a:rPr lang="it-IT" sz="1800" baseline="-25000" dirty="0">
                <a:solidFill>
                  <a:srgbClr val="FFFFFF"/>
                </a:solidFill>
              </a:rPr>
              <a:t>BH</a:t>
            </a:r>
            <a:r>
              <a:rPr lang="it-IT" sz="1800" dirty="0">
                <a:solidFill>
                  <a:srgbClr val="FFFFFF"/>
                </a:solidFill>
                <a:sym typeface="Symbol" charset="0"/>
              </a:rPr>
              <a:t></a:t>
            </a:r>
            <a:r>
              <a:rPr lang="it-IT" sz="1800" dirty="0">
                <a:solidFill>
                  <a:srgbClr val="FFFFFF"/>
                </a:solidFill>
              </a:rPr>
              <a:t>1.9x10</a:t>
            </a:r>
            <a:r>
              <a:rPr lang="it-IT" sz="1800" baseline="30000" dirty="0">
                <a:solidFill>
                  <a:srgbClr val="FFFFFF"/>
                </a:solidFill>
              </a:rPr>
              <a:t>9</a:t>
            </a:r>
            <a:r>
              <a:rPr lang="it-IT" sz="1800" dirty="0">
                <a:solidFill>
                  <a:srgbClr val="FFFFFF"/>
                </a:solidFill>
              </a:rPr>
              <a:t> </a:t>
            </a:r>
            <a:r>
              <a:rPr lang="en-GB" sz="18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</a:t>
            </a:r>
            <a:r>
              <a:rPr lang="en-GB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0"/>
              </a:rPr>
              <a:t></a:t>
            </a:r>
          </a:p>
          <a:p>
            <a:pPr eaLnBrk="1" hangingPunct="1"/>
            <a:endParaRPr lang="en-GB" sz="1800" baseline="-250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sym typeface="Wingdings" charset="0"/>
            </a:endParaRPr>
          </a:p>
          <a:p>
            <a:pPr eaLnBrk="1" hangingPunct="1"/>
            <a:r>
              <a:rPr lang="en-GB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0"/>
              </a:rPr>
              <a:t>L</a:t>
            </a:r>
            <a:r>
              <a:rPr lang="en-GB" sz="1800" baseline="-25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0"/>
              </a:rPr>
              <a:t>bol</a:t>
            </a:r>
            <a:r>
              <a:rPr lang="en-GB" sz="18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0"/>
              </a:rPr>
              <a:t>=4.3x10</a:t>
            </a:r>
            <a:r>
              <a:rPr lang="en-GB" sz="180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0"/>
              </a:rPr>
              <a:t>46</a:t>
            </a:r>
            <a:r>
              <a:rPr lang="en-GB" sz="18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0"/>
              </a:rPr>
              <a:t> erg/s</a:t>
            </a:r>
            <a:endParaRPr lang="en-GB" sz="1800" baseline="-250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sym typeface="Wingdings" charset="0"/>
            </a:endParaRPr>
          </a:p>
          <a:p>
            <a:pPr eaLnBrk="1" hangingPunct="1"/>
            <a:endParaRPr lang="en-GB" sz="1800" baseline="-250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sym typeface="Wingdings" charset="0"/>
            </a:endParaRPr>
          </a:p>
          <a:p>
            <a:pPr eaLnBrk="1" hangingPunct="1"/>
            <a:r>
              <a:rPr lang="en-GB" sz="18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Symbol" charset="0"/>
              </a:rPr>
              <a:t> </a:t>
            </a:r>
            <a:r>
              <a:rPr lang="it-IT" sz="1800" dirty="0">
                <a:solidFill>
                  <a:srgbClr val="FFFFFF"/>
                </a:solidFill>
              </a:rPr>
              <a:t>=</a:t>
            </a:r>
            <a:r>
              <a:rPr lang="it-IT" sz="1800" dirty="0" err="1">
                <a:solidFill>
                  <a:srgbClr val="FFFFFF"/>
                </a:solidFill>
              </a:rPr>
              <a:t>Edd</a:t>
            </a:r>
            <a:r>
              <a:rPr lang="it-IT" sz="1800" dirty="0">
                <a:solidFill>
                  <a:srgbClr val="FFFFFF"/>
                </a:solidFill>
              </a:rPr>
              <a:t>. ratio</a:t>
            </a:r>
            <a:r>
              <a:rPr lang="it-IT" sz="1800" dirty="0">
                <a:solidFill>
                  <a:srgbClr val="FFFFFF"/>
                </a:solidFill>
                <a:sym typeface="Symbol" charset="0"/>
              </a:rPr>
              <a:t></a:t>
            </a:r>
            <a:r>
              <a:rPr lang="it-IT" sz="1800" dirty="0">
                <a:solidFill>
                  <a:srgbClr val="FFFFFF"/>
                </a:solidFill>
              </a:rPr>
              <a:t>0.19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564904"/>
            <a:ext cx="7924800" cy="1754327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               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rgbClr val="FF6600"/>
                </a:solidFill>
              </a:rPr>
              <a:t>  </a:t>
            </a:r>
          </a:p>
          <a:p>
            <a:r>
              <a:rPr lang="en-US" sz="3600" dirty="0">
                <a:solidFill>
                  <a:srgbClr val="FF6600"/>
                </a:solidFill>
              </a:rPr>
              <a:t> </a:t>
            </a:r>
            <a:r>
              <a:rPr lang="en-US" sz="3600" dirty="0" smtClean="0">
                <a:solidFill>
                  <a:srgbClr val="FF6600"/>
                </a:solidFill>
              </a:rPr>
              <a:t>              </a:t>
            </a:r>
            <a:r>
              <a:rPr lang="en-US" sz="3600" dirty="0" smtClean="0">
                <a:solidFill>
                  <a:schemeClr val="bg1"/>
                </a:solidFill>
              </a:rPr>
              <a:t>Part II: IR surveys</a:t>
            </a:r>
          </a:p>
          <a:p>
            <a:endParaRPr lang="en-US" sz="3600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887849"/>
            <a:ext cx="487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 err="1" smtClean="0">
                <a:solidFill>
                  <a:schemeClr val="bg1"/>
                </a:solidFill>
                <a:latin typeface="+mj-lt"/>
              </a:rPr>
              <a:t>Galaxy</a:t>
            </a:r>
            <a:r>
              <a:rPr lang="it-IT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+mj-lt"/>
              </a:rPr>
              <a:t>number</a:t>
            </a:r>
            <a:r>
              <a:rPr lang="it-IT" sz="2000" dirty="0">
                <a:solidFill>
                  <a:schemeClr val="bg1"/>
                </a:solidFill>
                <a:latin typeface="+mj-lt"/>
              </a:rPr>
              <a:t> density </a:t>
            </a:r>
            <a:r>
              <a:rPr lang="it-IT" sz="2000" dirty="0" err="1">
                <a:solidFill>
                  <a:schemeClr val="bg1"/>
                </a:solidFill>
                <a:latin typeface="+mj-lt"/>
              </a:rPr>
              <a:t>as</a:t>
            </a:r>
            <a:r>
              <a:rPr lang="it-IT" sz="2000" dirty="0">
                <a:solidFill>
                  <a:schemeClr val="bg1"/>
                </a:solidFill>
                <a:latin typeface="+mj-lt"/>
              </a:rPr>
              <a:t> a</a:t>
            </a:r>
            <a:r>
              <a:rPr lang="it-IT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+mj-lt"/>
              </a:rPr>
              <a:t>function</a:t>
            </a:r>
            <a:r>
              <a:rPr lang="it-IT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dirty="0">
                <a:solidFill>
                  <a:schemeClr val="bg1"/>
                </a:solidFill>
                <a:latin typeface="+mj-lt"/>
              </a:rPr>
              <a:t>of </a:t>
            </a:r>
            <a:r>
              <a:rPr lang="it-IT" sz="2000" dirty="0" err="1">
                <a:solidFill>
                  <a:schemeClr val="bg1"/>
                </a:solidFill>
                <a:latin typeface="+mj-lt"/>
              </a:rPr>
              <a:t>their</a:t>
            </a:r>
            <a:r>
              <a:rPr lang="it-IT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+mj-lt"/>
              </a:rPr>
              <a:t>luminosity</a:t>
            </a:r>
            <a:r>
              <a:rPr lang="it-IT" sz="2000" dirty="0">
                <a:solidFill>
                  <a:schemeClr val="bg1"/>
                </a:solidFill>
                <a:latin typeface="+mj-lt"/>
              </a:rPr>
              <a:t> @</a:t>
            </a:r>
            <a:r>
              <a:rPr lang="it-IT" sz="20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it-IT" sz="2000" dirty="0" err="1" smtClean="0">
                <a:solidFill>
                  <a:schemeClr val="bg1"/>
                </a:solidFill>
                <a:latin typeface="+mj-lt"/>
              </a:rPr>
              <a:t>different</a:t>
            </a:r>
            <a:r>
              <a:rPr lang="it-IT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+mj-lt"/>
              </a:rPr>
              <a:t>z</a:t>
            </a:r>
            <a:endParaRPr lang="it-IT" dirty="0">
              <a:latin typeface="+mj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2133600"/>
            <a:ext cx="4239417" cy="1295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4397276"/>
            <a:ext cx="8763000" cy="230832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IR mission               </a:t>
            </a:r>
            <a:r>
              <a:rPr lang="el-GR" dirty="0" smtClean="0">
                <a:solidFill>
                  <a:srgbClr val="FFFFFF"/>
                </a:solidFill>
                <a:latin typeface="Lucida Grande" charset="0"/>
              </a:rPr>
              <a:t>μ</a:t>
            </a:r>
            <a:r>
              <a:rPr lang="it-IT" dirty="0" err="1" smtClean="0">
                <a:solidFill>
                  <a:srgbClr val="FFFFFF"/>
                </a:solidFill>
              </a:rPr>
              <a:t>m</a:t>
            </a:r>
            <a:r>
              <a:rPr lang="en-US" dirty="0" smtClean="0">
                <a:solidFill>
                  <a:srgbClr val="FFFFFF"/>
                </a:solidFill>
              </a:rPr>
              <a:t>              Mirror [</a:t>
            </a:r>
            <a:r>
              <a:rPr lang="en-US" dirty="0" err="1" smtClean="0">
                <a:solidFill>
                  <a:srgbClr val="FFFFFF"/>
                </a:solidFill>
              </a:rPr>
              <a:t>m</a:t>
            </a:r>
            <a:r>
              <a:rPr lang="en-US" dirty="0" smtClean="0">
                <a:solidFill>
                  <a:srgbClr val="FFFFFF"/>
                </a:solidFill>
              </a:rPr>
              <a:t>]       T (K)                                        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  IRAS        1983    Mid-Far          0.56                &lt;6 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   ISO          1996    Mid-Far          0.60                &lt;6   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  Spitzer     2003    Mid-Far          0.85                &lt;6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  Herschel  2009    Far                 3.5                  80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  Spica       2020?  Mid-Far          3.2                  &lt;6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901824"/>
            <a:ext cx="432218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355313" y="3429000"/>
            <a:ext cx="2864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Taken from La Franca AGNIX 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400" y="3733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The real LF is likely more complex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424936" cy="648072"/>
          </a:xfrm>
          <a:solidFill>
            <a:schemeClr val="accent1"/>
          </a:solidFill>
          <a:ln w="28575" cmpd="sng">
            <a:solidFill>
              <a:schemeClr val="bg1"/>
            </a:solidFill>
          </a:ln>
        </p:spPr>
        <p:txBody>
          <a:bodyPr/>
          <a:lstStyle/>
          <a:p>
            <a:r>
              <a:rPr lang="it-IT" sz="3600" dirty="0" smtClean="0">
                <a:solidFill>
                  <a:srgbClr val="FF8000"/>
                </a:solidFill>
              </a:rPr>
              <a:t>  Part II: IR </a:t>
            </a:r>
            <a:r>
              <a:rPr lang="it-IT" sz="3600" dirty="0" err="1" smtClean="0">
                <a:solidFill>
                  <a:srgbClr val="FF8000"/>
                </a:solidFill>
              </a:rPr>
              <a:t>survey</a:t>
            </a:r>
            <a:endParaRPr lang="it-IT" sz="3600" dirty="0">
              <a:solidFill>
                <a:srgbClr val="FF8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51520" y="6237312"/>
            <a:ext cx="8712968" cy="504056"/>
          </a:xfrm>
          <a:prstGeom prst="roundRect">
            <a:avLst/>
          </a:prstGeom>
          <a:solidFill>
            <a:srgbClr val="FF8000">
              <a:alpha val="4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Circular Arrow 14"/>
          <p:cNvSpPr/>
          <p:nvPr/>
        </p:nvSpPr>
        <p:spPr bwMode="auto">
          <a:xfrm rot="16200000">
            <a:off x="6192180" y="5625244"/>
            <a:ext cx="936104" cy="1008112"/>
          </a:xfrm>
          <a:prstGeom prst="circularArrow">
            <a:avLst/>
          </a:prstGeom>
          <a:solidFill>
            <a:srgbClr val="FF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Circular Arrow 15"/>
          <p:cNvSpPr/>
          <p:nvPr/>
        </p:nvSpPr>
        <p:spPr bwMode="auto">
          <a:xfrm rot="16200000">
            <a:off x="4459796" y="5917468"/>
            <a:ext cx="656456" cy="864096"/>
          </a:xfrm>
          <a:prstGeom prst="circularArrow">
            <a:avLst/>
          </a:prstGeom>
          <a:solidFill>
            <a:srgbClr val="FF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tennae-galaxies-fertile-marriage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875681"/>
            <a:ext cx="5694078" cy="4982319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44016"/>
            <a:ext cx="3960440" cy="548680"/>
          </a:xfrm>
          <a:solidFill>
            <a:schemeClr val="accent1"/>
          </a:solidFill>
          <a:ln w="28575" cmpd="sng">
            <a:solidFill>
              <a:schemeClr val="bg1"/>
            </a:solidFill>
          </a:ln>
        </p:spPr>
        <p:txBody>
          <a:bodyPr/>
          <a:lstStyle/>
          <a:p>
            <a:r>
              <a:rPr lang="it-IT" sz="3200" dirty="0" smtClean="0">
                <a:solidFill>
                  <a:srgbClr val="FF8000"/>
                </a:solidFill>
              </a:rPr>
              <a:t>IRAS </a:t>
            </a:r>
            <a:r>
              <a:rPr lang="it-IT" sz="3200" dirty="0" err="1" smtClean="0">
                <a:solidFill>
                  <a:srgbClr val="FF8000"/>
                </a:solidFill>
              </a:rPr>
              <a:t>survey</a:t>
            </a:r>
            <a:r>
              <a:rPr lang="it-IT" sz="3200" dirty="0" smtClean="0">
                <a:solidFill>
                  <a:srgbClr val="FF8000"/>
                </a:solidFill>
              </a:rPr>
              <a:t> (1983)</a:t>
            </a:r>
            <a:endParaRPr lang="it-IT" sz="3200" dirty="0">
              <a:solidFill>
                <a:srgbClr val="FF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908720"/>
            <a:ext cx="4191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GB" dirty="0">
                <a:solidFill>
                  <a:schemeClr val="bg1"/>
                </a:solidFill>
              </a:rPr>
              <a:t>IRAS explored</a:t>
            </a:r>
            <a:r>
              <a:rPr lang="en-GB" dirty="0">
                <a:solidFill>
                  <a:srgbClr val="FF6600"/>
                </a:solidFill>
              </a:rPr>
              <a:t> z&lt;0.2 </a:t>
            </a:r>
            <a:r>
              <a:rPr lang="en-GB" dirty="0">
                <a:solidFill>
                  <a:srgbClr val="FFFFFF"/>
                </a:solidFill>
              </a:rPr>
              <a:t>discovered a new class of galaxies : </a:t>
            </a:r>
            <a:r>
              <a:rPr lang="en-GB" dirty="0">
                <a:solidFill>
                  <a:srgbClr val="FF6600"/>
                </a:solidFill>
              </a:rPr>
              <a:t>ULIGs </a:t>
            </a:r>
          </a:p>
          <a:p>
            <a:r>
              <a:rPr lang="en-GB" sz="1800" dirty="0" smtClean="0">
                <a:solidFill>
                  <a:srgbClr val="FF6600"/>
                </a:solidFill>
              </a:rPr>
              <a:t>   </a:t>
            </a:r>
            <a:r>
              <a:rPr lang="en-GB" sz="1800" dirty="0" smtClean="0">
                <a:solidFill>
                  <a:srgbClr val="FFFFFF"/>
                </a:solidFill>
              </a:rPr>
              <a:t>(</a:t>
            </a:r>
            <a:r>
              <a:rPr lang="en-GB" sz="1800" dirty="0">
                <a:solidFill>
                  <a:srgbClr val="FFFFFF"/>
                </a:solidFill>
              </a:rPr>
              <a:t>i.e. </a:t>
            </a:r>
            <a:r>
              <a:rPr lang="en-GB" sz="1800" dirty="0" err="1">
                <a:solidFill>
                  <a:srgbClr val="FFFFFF"/>
                </a:solidFill>
              </a:rPr>
              <a:t>Soifer</a:t>
            </a:r>
            <a:r>
              <a:rPr lang="en-GB" sz="1800" dirty="0">
                <a:solidFill>
                  <a:srgbClr val="FFFFFF"/>
                </a:solidFill>
              </a:rPr>
              <a:t>+ 87). Hosting an AGN?</a:t>
            </a:r>
          </a:p>
          <a:p>
            <a:endParaRPr lang="en-GB" sz="20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Fig_Matut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4653136"/>
            <a:ext cx="3643155" cy="1944216"/>
          </a:xfrm>
          <a:prstGeom prst="rect">
            <a:avLst/>
          </a:prstGeom>
          <a:noFill/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001683" y="1628800"/>
            <a:ext cx="2915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AGN1: </a:t>
            </a:r>
            <a:r>
              <a:rPr lang="en-US" sz="2000" dirty="0" err="1">
                <a:solidFill>
                  <a:srgbClr val="FFFFFF"/>
                </a:solidFill>
              </a:rPr>
              <a:t>L(z</a:t>
            </a:r>
            <a:r>
              <a:rPr lang="en-US" sz="2000" dirty="0">
                <a:solidFill>
                  <a:srgbClr val="FFFFFF"/>
                </a:solidFill>
              </a:rPr>
              <a:t>)=L(0)(1+z)</a:t>
            </a:r>
            <a:r>
              <a:rPr lang="en-US" sz="2000" baseline="30000" dirty="0">
                <a:solidFill>
                  <a:srgbClr val="FFFFFF"/>
                </a:solidFill>
              </a:rPr>
              <a:t>2.9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004048" y="1988840"/>
            <a:ext cx="3209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AGN2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L(z</a:t>
            </a:r>
            <a:r>
              <a:rPr lang="en-US" sz="2000" dirty="0">
                <a:solidFill>
                  <a:schemeClr val="bg1"/>
                </a:solidFill>
              </a:rPr>
              <a:t>)=L(0)(1+z)</a:t>
            </a:r>
            <a:r>
              <a:rPr lang="en-US" sz="2000" baseline="30000" dirty="0">
                <a:solidFill>
                  <a:schemeClr val="bg1"/>
                </a:solidFill>
              </a:rPr>
              <a:t>1.8-2.6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836712"/>
            <a:ext cx="410445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Wingdings" charset="2"/>
              <a:buChar char="Ø"/>
            </a:pPr>
            <a:r>
              <a:rPr lang="en-GB" sz="2000" dirty="0" smtClean="0">
                <a:solidFill>
                  <a:srgbClr val="FFFFFF"/>
                </a:solidFill>
              </a:rPr>
              <a:t>Cosmological  survey @ 15μm z</a:t>
            </a:r>
            <a:r>
              <a:rPr lang="en-GB" sz="2000" dirty="0">
                <a:solidFill>
                  <a:srgbClr val="FFFFFF"/>
                </a:solidFill>
              </a:rPr>
              <a:t>~</a:t>
            </a:r>
            <a:r>
              <a:rPr lang="en-GB" sz="2000" dirty="0" smtClean="0">
                <a:solidFill>
                  <a:srgbClr val="FFFFFF"/>
                </a:solidFill>
              </a:rPr>
              <a:t>1.5 </a:t>
            </a:r>
            <a:r>
              <a:rPr lang="en-GB" sz="2000" dirty="0" smtClean="0">
                <a:solidFill>
                  <a:schemeClr val="bg1"/>
                </a:solidFill>
              </a:rPr>
              <a:t>Strong evolution.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66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Fast</a:t>
            </a:r>
            <a:r>
              <a:rPr lang="en-US" dirty="0">
                <a:solidFill>
                  <a:srgbClr val="FF6600"/>
                </a:solidFill>
              </a:rPr>
              <a:t>-evolving (~(1+z)</a:t>
            </a:r>
            <a:r>
              <a:rPr lang="en-US" baseline="30000" dirty="0">
                <a:solidFill>
                  <a:srgbClr val="FF6600"/>
                </a:solidFill>
              </a:rPr>
              <a:t>4</a:t>
            </a:r>
            <a:r>
              <a:rPr lang="en-US" dirty="0">
                <a:solidFill>
                  <a:srgbClr val="FF6600"/>
                </a:solidFill>
              </a:rPr>
              <a:t> ) </a:t>
            </a:r>
            <a:r>
              <a:rPr lang="en-US" dirty="0" smtClean="0">
                <a:solidFill>
                  <a:srgbClr val="FF6600"/>
                </a:solidFill>
              </a:rPr>
              <a:t>starburst </a:t>
            </a:r>
            <a:r>
              <a:rPr lang="en-US" dirty="0">
                <a:solidFill>
                  <a:srgbClr val="FF6600"/>
                </a:solidFill>
              </a:rPr>
              <a:t>galaxy dominated  </a:t>
            </a:r>
            <a:r>
              <a:rPr lang="en-US" dirty="0" smtClean="0">
                <a:solidFill>
                  <a:srgbClr val="FF6600"/>
                </a:solidFill>
              </a:rPr>
              <a:t>counts </a:t>
            </a:r>
            <a:r>
              <a:rPr lang="en-US" sz="1600" dirty="0" smtClean="0">
                <a:solidFill>
                  <a:srgbClr val="FFFFFF"/>
                </a:solidFill>
              </a:rPr>
              <a:t>(Franceschini+01,Elbaz+02, Pozzi+04) </a:t>
            </a:r>
            <a:endParaRPr lang="en-GB" sz="1600" dirty="0" smtClean="0">
              <a:solidFill>
                <a:srgbClr val="FF6600"/>
              </a:solidFill>
            </a:endParaRPr>
          </a:p>
          <a:p>
            <a:endParaRPr lang="en-GB" sz="1800" dirty="0">
              <a:solidFill>
                <a:srgbClr val="FF66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96032" y="6542680"/>
            <a:ext cx="2744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6600"/>
                </a:solidFill>
              </a:rPr>
              <a:t>Pozzi</a:t>
            </a:r>
            <a:r>
              <a:rPr lang="en-US" sz="1600" dirty="0" smtClean="0">
                <a:solidFill>
                  <a:srgbClr val="FF6600"/>
                </a:solidFill>
              </a:rPr>
              <a:t>, </a:t>
            </a:r>
            <a:r>
              <a:rPr lang="en-US" sz="1600" dirty="0" err="1" smtClean="0">
                <a:solidFill>
                  <a:srgbClr val="FF6600"/>
                </a:solidFill>
              </a:rPr>
              <a:t>Gruppioni</a:t>
            </a:r>
            <a:r>
              <a:rPr lang="en-US" sz="1600" dirty="0" smtClean="0">
                <a:solidFill>
                  <a:srgbClr val="FF6600"/>
                </a:solidFill>
              </a:rPr>
              <a:t>, Oliver+ 04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37854" y="908720"/>
            <a:ext cx="4326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Contribution of </a:t>
            </a:r>
            <a:r>
              <a:rPr lang="en-US" dirty="0" smtClean="0">
                <a:solidFill>
                  <a:srgbClr val="FF6600"/>
                </a:solidFill>
              </a:rPr>
              <a:t>optical AGNs</a:t>
            </a:r>
          </a:p>
          <a:p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    &lt;20 %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0192" y="6550223"/>
            <a:ext cx="2710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6600"/>
                </a:solidFill>
              </a:rPr>
              <a:t>Matute</a:t>
            </a:r>
            <a:r>
              <a:rPr lang="en-US" sz="1600" dirty="0" smtClean="0">
                <a:solidFill>
                  <a:srgbClr val="FF6600"/>
                </a:solidFill>
              </a:rPr>
              <a:t>, La Franca, FP</a:t>
            </a:r>
            <a:r>
              <a:rPr lang="en-US" sz="1600" dirty="0">
                <a:solidFill>
                  <a:srgbClr val="FF6600"/>
                </a:solidFill>
              </a:rPr>
              <a:t>+</a:t>
            </a:r>
            <a:r>
              <a:rPr lang="en-US" sz="1600" dirty="0" smtClean="0">
                <a:solidFill>
                  <a:srgbClr val="FF6600"/>
                </a:solidFill>
              </a:rPr>
              <a:t> 06</a:t>
            </a:r>
            <a:endParaRPr lang="en-US" sz="1600" dirty="0">
              <a:solidFill>
                <a:srgbClr val="FF6600"/>
              </a:solidFill>
            </a:endParaRPr>
          </a:p>
        </p:txBody>
      </p:sp>
      <p:pic>
        <p:nvPicPr>
          <p:cNvPr id="21" name="Picture 20" descr="agn2_cu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924944"/>
            <a:ext cx="3610687" cy="1872208"/>
          </a:xfrm>
          <a:prstGeom prst="rect">
            <a:avLst/>
          </a:prstGeom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44016"/>
            <a:ext cx="3960440" cy="548680"/>
          </a:xfrm>
          <a:solidFill>
            <a:schemeClr val="accent1"/>
          </a:solidFill>
          <a:ln w="28575" cmpd="sng">
            <a:solidFill>
              <a:schemeClr val="bg1"/>
            </a:solidFill>
          </a:ln>
        </p:spPr>
        <p:txBody>
          <a:bodyPr/>
          <a:lstStyle/>
          <a:p>
            <a:r>
              <a:rPr lang="it-IT" sz="3200" dirty="0" smtClean="0">
                <a:solidFill>
                  <a:srgbClr val="FF8000"/>
                </a:solidFill>
              </a:rPr>
              <a:t>ISO </a:t>
            </a:r>
            <a:r>
              <a:rPr lang="it-IT" sz="3200" dirty="0" err="1" smtClean="0">
                <a:solidFill>
                  <a:srgbClr val="FF8000"/>
                </a:solidFill>
              </a:rPr>
              <a:t>survey</a:t>
            </a:r>
            <a:r>
              <a:rPr lang="it-IT" sz="3200" dirty="0" smtClean="0">
                <a:solidFill>
                  <a:srgbClr val="FF8000"/>
                </a:solidFill>
              </a:rPr>
              <a:t> (1996)</a:t>
            </a:r>
            <a:endParaRPr lang="it-IT" sz="3200" dirty="0">
              <a:solidFill>
                <a:srgbClr val="FF8000"/>
              </a:solidFill>
            </a:endParaRPr>
          </a:p>
        </p:txBody>
      </p:sp>
      <p:pic>
        <p:nvPicPr>
          <p:cNvPr id="6" name="Picture 5" descr="pozzi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5600"/>
            <a:ext cx="4211411" cy="3672408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 bwMode="auto">
          <a:xfrm>
            <a:off x="1513840" y="4511040"/>
            <a:ext cx="1838960" cy="1444599"/>
          </a:xfrm>
          <a:custGeom>
            <a:avLst/>
            <a:gdLst>
              <a:gd name="connsiteX0" fmla="*/ 0 w 1838960"/>
              <a:gd name="connsiteY0" fmla="*/ 314960 h 1444599"/>
              <a:gd name="connsiteX1" fmla="*/ 30480 w 1838960"/>
              <a:gd name="connsiteY1" fmla="*/ 304800 h 1444599"/>
              <a:gd name="connsiteX2" fmla="*/ 40640 w 1838960"/>
              <a:gd name="connsiteY2" fmla="*/ 274320 h 1444599"/>
              <a:gd name="connsiteX3" fmla="*/ 60960 w 1838960"/>
              <a:gd name="connsiteY3" fmla="*/ 243840 h 1444599"/>
              <a:gd name="connsiteX4" fmla="*/ 121920 w 1838960"/>
              <a:gd name="connsiteY4" fmla="*/ 193040 h 1444599"/>
              <a:gd name="connsiteX5" fmla="*/ 172720 w 1838960"/>
              <a:gd name="connsiteY5" fmla="*/ 142240 h 1444599"/>
              <a:gd name="connsiteX6" fmla="*/ 203200 w 1838960"/>
              <a:gd name="connsiteY6" fmla="*/ 111760 h 1444599"/>
              <a:gd name="connsiteX7" fmla="*/ 233680 w 1838960"/>
              <a:gd name="connsiteY7" fmla="*/ 101600 h 1444599"/>
              <a:gd name="connsiteX8" fmla="*/ 294640 w 1838960"/>
              <a:gd name="connsiteY8" fmla="*/ 60960 h 1444599"/>
              <a:gd name="connsiteX9" fmla="*/ 325120 w 1838960"/>
              <a:gd name="connsiteY9" fmla="*/ 50800 h 1444599"/>
              <a:gd name="connsiteX10" fmla="*/ 386080 w 1838960"/>
              <a:gd name="connsiteY10" fmla="*/ 10160 h 1444599"/>
              <a:gd name="connsiteX11" fmla="*/ 467360 w 1838960"/>
              <a:gd name="connsiteY11" fmla="*/ 0 h 1444599"/>
              <a:gd name="connsiteX12" fmla="*/ 609600 w 1838960"/>
              <a:gd name="connsiteY12" fmla="*/ 30480 h 1444599"/>
              <a:gd name="connsiteX13" fmla="*/ 640080 w 1838960"/>
              <a:gd name="connsiteY13" fmla="*/ 40640 h 1444599"/>
              <a:gd name="connsiteX14" fmla="*/ 670560 w 1838960"/>
              <a:gd name="connsiteY14" fmla="*/ 50800 h 1444599"/>
              <a:gd name="connsiteX15" fmla="*/ 741680 w 1838960"/>
              <a:gd name="connsiteY15" fmla="*/ 132080 h 1444599"/>
              <a:gd name="connsiteX16" fmla="*/ 782320 w 1838960"/>
              <a:gd name="connsiteY16" fmla="*/ 254000 h 1444599"/>
              <a:gd name="connsiteX17" fmla="*/ 792480 w 1838960"/>
              <a:gd name="connsiteY17" fmla="*/ 284480 h 1444599"/>
              <a:gd name="connsiteX18" fmla="*/ 802640 w 1838960"/>
              <a:gd name="connsiteY18" fmla="*/ 314960 h 1444599"/>
              <a:gd name="connsiteX19" fmla="*/ 904240 w 1838960"/>
              <a:gd name="connsiteY19" fmla="*/ 467360 h 1444599"/>
              <a:gd name="connsiteX20" fmla="*/ 924560 w 1838960"/>
              <a:gd name="connsiteY20" fmla="*/ 497840 h 1444599"/>
              <a:gd name="connsiteX21" fmla="*/ 944880 w 1838960"/>
              <a:gd name="connsiteY21" fmla="*/ 528320 h 1444599"/>
              <a:gd name="connsiteX22" fmla="*/ 995680 w 1838960"/>
              <a:gd name="connsiteY22" fmla="*/ 589280 h 1444599"/>
              <a:gd name="connsiteX23" fmla="*/ 1005840 w 1838960"/>
              <a:gd name="connsiteY23" fmla="*/ 619760 h 1444599"/>
              <a:gd name="connsiteX24" fmla="*/ 1026160 w 1838960"/>
              <a:gd name="connsiteY24" fmla="*/ 650240 h 1444599"/>
              <a:gd name="connsiteX25" fmla="*/ 1036320 w 1838960"/>
              <a:gd name="connsiteY25" fmla="*/ 680720 h 1444599"/>
              <a:gd name="connsiteX26" fmla="*/ 1056640 w 1838960"/>
              <a:gd name="connsiteY26" fmla="*/ 721360 h 1444599"/>
              <a:gd name="connsiteX27" fmla="*/ 1087120 w 1838960"/>
              <a:gd name="connsiteY27" fmla="*/ 812800 h 1444599"/>
              <a:gd name="connsiteX28" fmla="*/ 1097280 w 1838960"/>
              <a:gd name="connsiteY28" fmla="*/ 843280 h 1444599"/>
              <a:gd name="connsiteX29" fmla="*/ 1117600 w 1838960"/>
              <a:gd name="connsiteY29" fmla="*/ 873760 h 1444599"/>
              <a:gd name="connsiteX30" fmla="*/ 1127760 w 1838960"/>
              <a:gd name="connsiteY30" fmla="*/ 904240 h 1444599"/>
              <a:gd name="connsiteX31" fmla="*/ 1198880 w 1838960"/>
              <a:gd name="connsiteY31" fmla="*/ 1005840 h 1444599"/>
              <a:gd name="connsiteX32" fmla="*/ 1219200 w 1838960"/>
              <a:gd name="connsiteY32" fmla="*/ 1036320 h 1444599"/>
              <a:gd name="connsiteX33" fmla="*/ 1249680 w 1838960"/>
              <a:gd name="connsiteY33" fmla="*/ 1066800 h 1444599"/>
              <a:gd name="connsiteX34" fmla="*/ 1270000 w 1838960"/>
              <a:gd name="connsiteY34" fmla="*/ 1107440 h 1444599"/>
              <a:gd name="connsiteX35" fmla="*/ 1300480 w 1838960"/>
              <a:gd name="connsiteY35" fmla="*/ 1127760 h 1444599"/>
              <a:gd name="connsiteX36" fmla="*/ 1330960 w 1838960"/>
              <a:gd name="connsiteY36" fmla="*/ 1168400 h 1444599"/>
              <a:gd name="connsiteX37" fmla="*/ 1463040 w 1838960"/>
              <a:gd name="connsiteY37" fmla="*/ 1280160 h 1444599"/>
              <a:gd name="connsiteX38" fmla="*/ 1574800 w 1838960"/>
              <a:gd name="connsiteY38" fmla="*/ 1351280 h 1444599"/>
              <a:gd name="connsiteX39" fmla="*/ 1615440 w 1838960"/>
              <a:gd name="connsiteY39" fmla="*/ 1361440 h 1444599"/>
              <a:gd name="connsiteX40" fmla="*/ 1676400 w 1838960"/>
              <a:gd name="connsiteY40" fmla="*/ 1381760 h 1444599"/>
              <a:gd name="connsiteX41" fmla="*/ 1767840 w 1838960"/>
              <a:gd name="connsiteY41" fmla="*/ 1402080 h 1444599"/>
              <a:gd name="connsiteX42" fmla="*/ 1838960 w 1838960"/>
              <a:gd name="connsiteY42" fmla="*/ 1442720 h 144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38960" h="1444599">
                <a:moveTo>
                  <a:pt x="0" y="314960"/>
                </a:moveTo>
                <a:cubicBezTo>
                  <a:pt x="10160" y="311573"/>
                  <a:pt x="22907" y="312373"/>
                  <a:pt x="30480" y="304800"/>
                </a:cubicBezTo>
                <a:cubicBezTo>
                  <a:pt x="38053" y="297227"/>
                  <a:pt x="35851" y="283899"/>
                  <a:pt x="40640" y="274320"/>
                </a:cubicBezTo>
                <a:cubicBezTo>
                  <a:pt x="46101" y="263398"/>
                  <a:pt x="53143" y="253221"/>
                  <a:pt x="60960" y="243840"/>
                </a:cubicBezTo>
                <a:cubicBezTo>
                  <a:pt x="85406" y="214504"/>
                  <a:pt x="91950" y="213020"/>
                  <a:pt x="121920" y="193040"/>
                </a:cubicBezTo>
                <a:cubicBezTo>
                  <a:pt x="159173" y="137160"/>
                  <a:pt x="121920" y="184573"/>
                  <a:pt x="172720" y="142240"/>
                </a:cubicBezTo>
                <a:cubicBezTo>
                  <a:pt x="183758" y="133042"/>
                  <a:pt x="191245" y="119730"/>
                  <a:pt x="203200" y="111760"/>
                </a:cubicBezTo>
                <a:cubicBezTo>
                  <a:pt x="212111" y="105819"/>
                  <a:pt x="224318" y="106801"/>
                  <a:pt x="233680" y="101600"/>
                </a:cubicBezTo>
                <a:cubicBezTo>
                  <a:pt x="255028" y="89740"/>
                  <a:pt x="271472" y="68683"/>
                  <a:pt x="294640" y="60960"/>
                </a:cubicBezTo>
                <a:cubicBezTo>
                  <a:pt x="304800" y="57573"/>
                  <a:pt x="315758" y="56001"/>
                  <a:pt x="325120" y="50800"/>
                </a:cubicBezTo>
                <a:cubicBezTo>
                  <a:pt x="346468" y="38940"/>
                  <a:pt x="361847" y="13189"/>
                  <a:pt x="386080" y="10160"/>
                </a:cubicBezTo>
                <a:lnTo>
                  <a:pt x="467360" y="0"/>
                </a:lnTo>
                <a:cubicBezTo>
                  <a:pt x="569894" y="12817"/>
                  <a:pt x="522737" y="1526"/>
                  <a:pt x="609600" y="30480"/>
                </a:cubicBezTo>
                <a:lnTo>
                  <a:pt x="640080" y="40640"/>
                </a:lnTo>
                <a:lnTo>
                  <a:pt x="670560" y="50800"/>
                </a:lnTo>
                <a:cubicBezTo>
                  <a:pt x="717973" y="121920"/>
                  <a:pt x="690880" y="98213"/>
                  <a:pt x="741680" y="132080"/>
                </a:cubicBezTo>
                <a:lnTo>
                  <a:pt x="782320" y="254000"/>
                </a:lnTo>
                <a:lnTo>
                  <a:pt x="792480" y="284480"/>
                </a:lnTo>
                <a:cubicBezTo>
                  <a:pt x="795867" y="294640"/>
                  <a:pt x="796699" y="306049"/>
                  <a:pt x="802640" y="314960"/>
                </a:cubicBezTo>
                <a:lnTo>
                  <a:pt x="904240" y="467360"/>
                </a:lnTo>
                <a:lnTo>
                  <a:pt x="924560" y="497840"/>
                </a:lnTo>
                <a:cubicBezTo>
                  <a:pt x="931333" y="508000"/>
                  <a:pt x="936246" y="519686"/>
                  <a:pt x="944880" y="528320"/>
                </a:cubicBezTo>
                <a:cubicBezTo>
                  <a:pt x="967350" y="550790"/>
                  <a:pt x="981535" y="560990"/>
                  <a:pt x="995680" y="589280"/>
                </a:cubicBezTo>
                <a:cubicBezTo>
                  <a:pt x="1000469" y="598859"/>
                  <a:pt x="1001051" y="610181"/>
                  <a:pt x="1005840" y="619760"/>
                </a:cubicBezTo>
                <a:cubicBezTo>
                  <a:pt x="1011301" y="630682"/>
                  <a:pt x="1020699" y="639318"/>
                  <a:pt x="1026160" y="650240"/>
                </a:cubicBezTo>
                <a:cubicBezTo>
                  <a:pt x="1030949" y="659819"/>
                  <a:pt x="1032101" y="670876"/>
                  <a:pt x="1036320" y="680720"/>
                </a:cubicBezTo>
                <a:cubicBezTo>
                  <a:pt x="1042286" y="694641"/>
                  <a:pt x="1051015" y="707298"/>
                  <a:pt x="1056640" y="721360"/>
                </a:cubicBezTo>
                <a:lnTo>
                  <a:pt x="1087120" y="812800"/>
                </a:lnTo>
                <a:cubicBezTo>
                  <a:pt x="1090507" y="822960"/>
                  <a:pt x="1091339" y="834369"/>
                  <a:pt x="1097280" y="843280"/>
                </a:cubicBezTo>
                <a:cubicBezTo>
                  <a:pt x="1104053" y="853440"/>
                  <a:pt x="1112139" y="862838"/>
                  <a:pt x="1117600" y="873760"/>
                </a:cubicBezTo>
                <a:cubicBezTo>
                  <a:pt x="1122389" y="883339"/>
                  <a:pt x="1122559" y="894878"/>
                  <a:pt x="1127760" y="904240"/>
                </a:cubicBezTo>
                <a:cubicBezTo>
                  <a:pt x="1151117" y="946282"/>
                  <a:pt x="1172244" y="968549"/>
                  <a:pt x="1198880" y="1005840"/>
                </a:cubicBezTo>
                <a:cubicBezTo>
                  <a:pt x="1205977" y="1015776"/>
                  <a:pt x="1211383" y="1026939"/>
                  <a:pt x="1219200" y="1036320"/>
                </a:cubicBezTo>
                <a:cubicBezTo>
                  <a:pt x="1228398" y="1047358"/>
                  <a:pt x="1241329" y="1055108"/>
                  <a:pt x="1249680" y="1066800"/>
                </a:cubicBezTo>
                <a:cubicBezTo>
                  <a:pt x="1258483" y="1079125"/>
                  <a:pt x="1260304" y="1095805"/>
                  <a:pt x="1270000" y="1107440"/>
                </a:cubicBezTo>
                <a:cubicBezTo>
                  <a:pt x="1277817" y="1116821"/>
                  <a:pt x="1291846" y="1119126"/>
                  <a:pt x="1300480" y="1127760"/>
                </a:cubicBezTo>
                <a:cubicBezTo>
                  <a:pt x="1312454" y="1139734"/>
                  <a:pt x="1319569" y="1155870"/>
                  <a:pt x="1330960" y="1168400"/>
                </a:cubicBezTo>
                <a:cubicBezTo>
                  <a:pt x="1423138" y="1269796"/>
                  <a:pt x="1371424" y="1211448"/>
                  <a:pt x="1463040" y="1280160"/>
                </a:cubicBezTo>
                <a:cubicBezTo>
                  <a:pt x="1498042" y="1306412"/>
                  <a:pt x="1533197" y="1335679"/>
                  <a:pt x="1574800" y="1351280"/>
                </a:cubicBezTo>
                <a:cubicBezTo>
                  <a:pt x="1587875" y="1356183"/>
                  <a:pt x="1602065" y="1357428"/>
                  <a:pt x="1615440" y="1361440"/>
                </a:cubicBezTo>
                <a:cubicBezTo>
                  <a:pt x="1635956" y="1367595"/>
                  <a:pt x="1655397" y="1377559"/>
                  <a:pt x="1676400" y="1381760"/>
                </a:cubicBezTo>
                <a:cubicBezTo>
                  <a:pt x="1740892" y="1394658"/>
                  <a:pt x="1710447" y="1387732"/>
                  <a:pt x="1767840" y="1402080"/>
                </a:cubicBezTo>
                <a:cubicBezTo>
                  <a:pt x="1831618" y="1444599"/>
                  <a:pt x="1804378" y="1442720"/>
                  <a:pt x="1838960" y="1442720"/>
                </a:cubicBezTo>
              </a:path>
            </a:pathLst>
          </a:cu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1676400" y="5254823"/>
            <a:ext cx="16269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Lacy+04 selection</a:t>
            </a:r>
          </a:p>
        </p:txBody>
      </p:sp>
      <p:pic>
        <p:nvPicPr>
          <p:cNvPr id="15" name="Picture 14" descr="charm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240" y="44624"/>
            <a:ext cx="2160240" cy="285556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95536" y="1340768"/>
            <a:ext cx="5760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it-IT" dirty="0" smtClean="0">
                <a:solidFill>
                  <a:srgbClr val="FF66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it-IT" dirty="0" smtClean="0">
                <a:solidFill>
                  <a:srgbClr val="FF6600"/>
                </a:solidFill>
              </a:rPr>
              <a:t>~50% of local galaxies </a:t>
            </a:r>
            <a:r>
              <a:rPr lang="it-IT" dirty="0">
                <a:solidFill>
                  <a:srgbClr val="FF6600"/>
                </a:solidFill>
              </a:rPr>
              <a:t>h</a:t>
            </a:r>
            <a:r>
              <a:rPr lang="it-IT" dirty="0" smtClean="0">
                <a:solidFill>
                  <a:srgbClr val="FF6600"/>
                </a:solidFill>
              </a:rPr>
              <a:t>arbour a low-L AGN </a:t>
            </a:r>
            <a:r>
              <a:rPr lang="it-IT" sz="2000" dirty="0" smtClean="0">
                <a:solidFill>
                  <a:schemeClr val="bg1"/>
                </a:solidFill>
              </a:rPr>
              <a:t>from PAH strength  (larger PAH grains (11.3) destroed by AGN field)</a:t>
            </a:r>
            <a:endParaRPr lang="it-IT" sz="2000" dirty="0" smtClean="0">
              <a:solidFill>
                <a:srgbClr val="FF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6304" y="6505599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b="1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94979" y="2924944"/>
            <a:ext cx="1878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rgbClr val="FF6600"/>
                </a:solidFill>
              </a:rPr>
              <a:t>Charmandaris</a:t>
            </a:r>
            <a:r>
              <a:rPr lang="it-IT" sz="1600" dirty="0">
                <a:solidFill>
                  <a:srgbClr val="FF6600"/>
                </a:solidFill>
              </a:rPr>
              <a:t>+</a:t>
            </a:r>
            <a:r>
              <a:rPr lang="it-IT" sz="1600" dirty="0" smtClean="0">
                <a:solidFill>
                  <a:srgbClr val="FF6600"/>
                </a:solidFill>
              </a:rPr>
              <a:t> 04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836712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Selection of AGN IRS (5-38μm)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44016"/>
            <a:ext cx="4464496" cy="548680"/>
          </a:xfrm>
          <a:solidFill>
            <a:schemeClr val="accent1"/>
          </a:solidFill>
          <a:ln w="28575" cmpd="sng">
            <a:solidFill>
              <a:schemeClr val="bg1"/>
            </a:solidFill>
          </a:ln>
        </p:spPr>
        <p:txBody>
          <a:bodyPr/>
          <a:lstStyle/>
          <a:p>
            <a:r>
              <a:rPr lang="it-IT" sz="3200" dirty="0" err="1" smtClean="0">
                <a:solidFill>
                  <a:srgbClr val="FF8000"/>
                </a:solidFill>
              </a:rPr>
              <a:t>Spitzer</a:t>
            </a:r>
            <a:r>
              <a:rPr lang="it-IT" sz="3200" dirty="0" smtClean="0">
                <a:solidFill>
                  <a:srgbClr val="FF8000"/>
                </a:solidFill>
              </a:rPr>
              <a:t> </a:t>
            </a:r>
            <a:r>
              <a:rPr lang="it-IT" sz="3200" dirty="0" err="1" smtClean="0">
                <a:solidFill>
                  <a:srgbClr val="FF8000"/>
                </a:solidFill>
              </a:rPr>
              <a:t>survey</a:t>
            </a:r>
            <a:r>
              <a:rPr lang="it-IT" sz="3200" dirty="0" smtClean="0">
                <a:solidFill>
                  <a:srgbClr val="FF8000"/>
                </a:solidFill>
              </a:rPr>
              <a:t> (2003)</a:t>
            </a:r>
            <a:endParaRPr lang="it-IT" sz="3200" dirty="0">
              <a:solidFill>
                <a:srgbClr val="FF8000"/>
              </a:solidFill>
            </a:endParaRPr>
          </a:p>
        </p:txBody>
      </p:sp>
      <p:pic>
        <p:nvPicPr>
          <p:cNvPr id="4" name="Picture 3" descr="smith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38400"/>
            <a:ext cx="5616624" cy="43054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67400" y="6443246"/>
            <a:ext cx="11142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dirty="0" smtClean="0">
                <a:solidFill>
                  <a:srgbClr val="FF6600"/>
                </a:solidFill>
              </a:rPr>
              <a:t>Smith</a:t>
            </a:r>
            <a:r>
              <a:rPr lang="it-IT" sz="1600" dirty="0">
                <a:solidFill>
                  <a:srgbClr val="FF6600"/>
                </a:solidFill>
              </a:rPr>
              <a:t>+ </a:t>
            </a:r>
            <a:r>
              <a:rPr lang="it-IT" sz="1600" dirty="0" smtClean="0">
                <a:solidFill>
                  <a:srgbClr val="FF6600"/>
                </a:solidFill>
              </a:rPr>
              <a:t>07 </a:t>
            </a:r>
            <a:endParaRPr lang="it-IT" sz="1600" dirty="0">
              <a:solidFill>
                <a:srgbClr val="FF6600"/>
              </a:solidFill>
            </a:endParaRPr>
          </a:p>
        </p:txBody>
      </p:sp>
      <p:sp>
        <p:nvSpPr>
          <p:cNvPr id="7" name="Isosceles Triangle 6"/>
          <p:cNvSpPr/>
          <p:nvPr/>
        </p:nvSpPr>
        <p:spPr bwMode="auto">
          <a:xfrm>
            <a:off x="5292080" y="5445224"/>
            <a:ext cx="432048" cy="410344"/>
          </a:xfrm>
          <a:prstGeom prst="triangl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5373216"/>
            <a:ext cx="864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AGN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35" name="Freeform 11"/>
          <p:cNvSpPr>
            <a:spLocks/>
          </p:cNvSpPr>
          <p:nvPr/>
        </p:nvSpPr>
        <p:spPr bwMode="auto">
          <a:xfrm>
            <a:off x="1219200" y="1447800"/>
            <a:ext cx="1828800" cy="914400"/>
          </a:xfrm>
          <a:custGeom>
            <a:avLst/>
            <a:gdLst/>
            <a:ahLst/>
            <a:cxnLst>
              <a:cxn ang="0">
                <a:pos x="0" y="609"/>
              </a:cxn>
              <a:cxn ang="0">
                <a:pos x="62" y="430"/>
              </a:cxn>
              <a:cxn ang="0">
                <a:pos x="107" y="318"/>
              </a:cxn>
              <a:cxn ang="0">
                <a:pos x="129" y="246"/>
              </a:cxn>
              <a:cxn ang="0">
                <a:pos x="219" y="139"/>
              </a:cxn>
              <a:cxn ang="0">
                <a:pos x="325" y="67"/>
              </a:cxn>
              <a:cxn ang="0">
                <a:pos x="375" y="39"/>
              </a:cxn>
              <a:cxn ang="0">
                <a:pos x="526" y="27"/>
              </a:cxn>
              <a:cxn ang="0">
                <a:pos x="571" y="67"/>
              </a:cxn>
              <a:cxn ang="0">
                <a:pos x="604" y="89"/>
              </a:cxn>
              <a:cxn ang="0">
                <a:pos x="666" y="173"/>
              </a:cxn>
              <a:cxn ang="0">
                <a:pos x="716" y="290"/>
              </a:cxn>
              <a:cxn ang="0">
                <a:pos x="750" y="324"/>
              </a:cxn>
              <a:cxn ang="0">
                <a:pos x="767" y="341"/>
              </a:cxn>
              <a:cxn ang="0">
                <a:pos x="795" y="402"/>
              </a:cxn>
              <a:cxn ang="0">
                <a:pos x="828" y="469"/>
              </a:cxn>
              <a:cxn ang="0">
                <a:pos x="850" y="631"/>
              </a:cxn>
            </a:cxnLst>
            <a:rect l="0" t="0" r="r" b="b"/>
            <a:pathLst>
              <a:path w="850" h="631">
                <a:moveTo>
                  <a:pt x="0" y="609"/>
                </a:moveTo>
                <a:cubicBezTo>
                  <a:pt x="11" y="546"/>
                  <a:pt x="37" y="488"/>
                  <a:pt x="62" y="430"/>
                </a:cubicBezTo>
                <a:cubicBezTo>
                  <a:pt x="78" y="394"/>
                  <a:pt x="95" y="356"/>
                  <a:pt x="107" y="318"/>
                </a:cubicBezTo>
                <a:cubicBezTo>
                  <a:pt x="115" y="294"/>
                  <a:pt x="117" y="269"/>
                  <a:pt x="129" y="246"/>
                </a:cubicBezTo>
                <a:cubicBezTo>
                  <a:pt x="153" y="203"/>
                  <a:pt x="185" y="173"/>
                  <a:pt x="219" y="139"/>
                </a:cubicBezTo>
                <a:cubicBezTo>
                  <a:pt x="250" y="108"/>
                  <a:pt x="281" y="80"/>
                  <a:pt x="325" y="67"/>
                </a:cubicBezTo>
                <a:cubicBezTo>
                  <a:pt x="340" y="51"/>
                  <a:pt x="355" y="45"/>
                  <a:pt x="375" y="39"/>
                </a:cubicBezTo>
                <a:cubicBezTo>
                  <a:pt x="431" y="0"/>
                  <a:pt x="433" y="18"/>
                  <a:pt x="526" y="27"/>
                </a:cubicBezTo>
                <a:cubicBezTo>
                  <a:pt x="556" y="43"/>
                  <a:pt x="550" y="48"/>
                  <a:pt x="571" y="67"/>
                </a:cubicBezTo>
                <a:cubicBezTo>
                  <a:pt x="581" y="76"/>
                  <a:pt x="604" y="89"/>
                  <a:pt x="604" y="89"/>
                </a:cubicBezTo>
                <a:cubicBezTo>
                  <a:pt x="625" y="119"/>
                  <a:pt x="643" y="145"/>
                  <a:pt x="666" y="173"/>
                </a:cubicBezTo>
                <a:cubicBezTo>
                  <a:pt x="672" y="191"/>
                  <a:pt x="706" y="277"/>
                  <a:pt x="716" y="290"/>
                </a:cubicBezTo>
                <a:cubicBezTo>
                  <a:pt x="726" y="303"/>
                  <a:pt x="739" y="313"/>
                  <a:pt x="750" y="324"/>
                </a:cubicBezTo>
                <a:cubicBezTo>
                  <a:pt x="756" y="330"/>
                  <a:pt x="767" y="341"/>
                  <a:pt x="767" y="341"/>
                </a:cubicBezTo>
                <a:cubicBezTo>
                  <a:pt x="774" y="363"/>
                  <a:pt x="778" y="386"/>
                  <a:pt x="795" y="402"/>
                </a:cubicBezTo>
                <a:cubicBezTo>
                  <a:pt x="802" y="425"/>
                  <a:pt x="815" y="448"/>
                  <a:pt x="828" y="469"/>
                </a:cubicBezTo>
                <a:cubicBezTo>
                  <a:pt x="839" y="523"/>
                  <a:pt x="850" y="576"/>
                  <a:pt x="850" y="631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437" name="Text Box 13"/>
          <p:cNvSpPr txBox="1">
            <a:spLocks noChangeArrowheads="1"/>
          </p:cNvSpPr>
          <p:nvPr/>
        </p:nvSpPr>
        <p:spPr bwMode="auto">
          <a:xfrm>
            <a:off x="7689850" y="3114675"/>
            <a:ext cx="530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effectLst/>
              </a:rPr>
              <a:t>Blue </a:t>
            </a:r>
          </a:p>
        </p:txBody>
      </p:sp>
      <p:sp>
        <p:nvSpPr>
          <p:cNvPr id="231439" name="Freeform 15"/>
          <p:cNvSpPr>
            <a:spLocks/>
          </p:cNvSpPr>
          <p:nvPr/>
        </p:nvSpPr>
        <p:spPr bwMode="auto">
          <a:xfrm>
            <a:off x="838200" y="990600"/>
            <a:ext cx="2057400" cy="762000"/>
          </a:xfrm>
          <a:custGeom>
            <a:avLst/>
            <a:gdLst/>
            <a:ahLst/>
            <a:cxnLst>
              <a:cxn ang="0">
                <a:pos x="0" y="421"/>
              </a:cxn>
              <a:cxn ang="0">
                <a:pos x="112" y="360"/>
              </a:cxn>
              <a:cxn ang="0">
                <a:pos x="386" y="343"/>
              </a:cxn>
              <a:cxn ang="0">
                <a:pos x="537" y="365"/>
              </a:cxn>
              <a:cxn ang="0">
                <a:pos x="671" y="399"/>
              </a:cxn>
              <a:cxn ang="0">
                <a:pos x="794" y="466"/>
              </a:cxn>
              <a:cxn ang="0">
                <a:pos x="861" y="460"/>
              </a:cxn>
              <a:cxn ang="0">
                <a:pos x="889" y="438"/>
              </a:cxn>
              <a:cxn ang="0">
                <a:pos x="984" y="276"/>
              </a:cxn>
              <a:cxn ang="0">
                <a:pos x="1051" y="343"/>
              </a:cxn>
              <a:cxn ang="0">
                <a:pos x="1079" y="248"/>
              </a:cxn>
              <a:cxn ang="0">
                <a:pos x="1158" y="181"/>
              </a:cxn>
              <a:cxn ang="0">
                <a:pos x="1214" y="175"/>
              </a:cxn>
              <a:cxn ang="0">
                <a:pos x="1409" y="19"/>
              </a:cxn>
              <a:cxn ang="0">
                <a:pos x="1460" y="13"/>
              </a:cxn>
            </a:cxnLst>
            <a:rect l="0" t="0" r="r" b="b"/>
            <a:pathLst>
              <a:path w="1460" h="466">
                <a:moveTo>
                  <a:pt x="0" y="421"/>
                </a:moveTo>
                <a:cubicBezTo>
                  <a:pt x="34" y="393"/>
                  <a:pt x="68" y="370"/>
                  <a:pt x="112" y="360"/>
                </a:cubicBezTo>
                <a:cubicBezTo>
                  <a:pt x="248" y="367"/>
                  <a:pt x="236" y="372"/>
                  <a:pt x="386" y="343"/>
                </a:cubicBezTo>
                <a:cubicBezTo>
                  <a:pt x="460" y="347"/>
                  <a:pt x="479" y="348"/>
                  <a:pt x="537" y="365"/>
                </a:cubicBezTo>
                <a:cubicBezTo>
                  <a:pt x="573" y="404"/>
                  <a:pt x="619" y="395"/>
                  <a:pt x="671" y="399"/>
                </a:cubicBezTo>
                <a:cubicBezTo>
                  <a:pt x="711" y="425"/>
                  <a:pt x="750" y="450"/>
                  <a:pt x="794" y="466"/>
                </a:cubicBezTo>
                <a:cubicBezTo>
                  <a:pt x="816" y="464"/>
                  <a:pt x="839" y="466"/>
                  <a:pt x="861" y="460"/>
                </a:cubicBezTo>
                <a:cubicBezTo>
                  <a:pt x="872" y="457"/>
                  <a:pt x="880" y="446"/>
                  <a:pt x="889" y="438"/>
                </a:cubicBezTo>
                <a:cubicBezTo>
                  <a:pt x="943" y="391"/>
                  <a:pt x="926" y="316"/>
                  <a:pt x="984" y="276"/>
                </a:cubicBezTo>
                <a:cubicBezTo>
                  <a:pt x="1001" y="301"/>
                  <a:pt x="1023" y="332"/>
                  <a:pt x="1051" y="343"/>
                </a:cubicBezTo>
                <a:cubicBezTo>
                  <a:pt x="1104" y="329"/>
                  <a:pt x="1069" y="346"/>
                  <a:pt x="1079" y="248"/>
                </a:cubicBezTo>
                <a:cubicBezTo>
                  <a:pt x="1084" y="201"/>
                  <a:pt x="1119" y="192"/>
                  <a:pt x="1158" y="181"/>
                </a:cubicBezTo>
                <a:cubicBezTo>
                  <a:pt x="1188" y="193"/>
                  <a:pt x="1192" y="196"/>
                  <a:pt x="1214" y="175"/>
                </a:cubicBezTo>
                <a:cubicBezTo>
                  <a:pt x="1230" y="84"/>
                  <a:pt x="1329" y="44"/>
                  <a:pt x="1409" y="19"/>
                </a:cubicBezTo>
                <a:cubicBezTo>
                  <a:pt x="1428" y="0"/>
                  <a:pt x="1433" y="13"/>
                  <a:pt x="1460" y="13"/>
                </a:cubicBezTo>
              </a:path>
            </a:pathLst>
          </a:custGeom>
          <a:noFill/>
          <a:ln w="22225">
            <a:solidFill>
              <a:srgbClr val="00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1321238" y="2297668"/>
            <a:ext cx="736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 dirty="0" smtClean="0">
                <a:solidFill>
                  <a:schemeClr val="accent1"/>
                </a:solidFill>
                <a:effectLst/>
                <a:latin typeface="Arial" charset="0"/>
              </a:rPr>
              <a:t>IRAC</a:t>
            </a:r>
            <a:endParaRPr lang="en-US" sz="1800" b="0" dirty="0">
              <a:solidFill>
                <a:schemeClr val="accent1"/>
              </a:solidFill>
              <a:effectLst/>
              <a:latin typeface="Arial" charset="0"/>
            </a:endParaRPr>
          </a:p>
        </p:txBody>
      </p:sp>
      <p:pic>
        <p:nvPicPr>
          <p:cNvPr id="35" name="Picture 19" descr="Fig_Sacchi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040" y="2764160"/>
            <a:ext cx="3576868" cy="317944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4800" y="5943600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6600"/>
                </a:solidFill>
              </a:rPr>
              <a:t>Sacchi</a:t>
            </a:r>
            <a:r>
              <a:rPr lang="en-US" sz="1600" dirty="0" smtClean="0">
                <a:solidFill>
                  <a:srgbClr val="FF6600"/>
                </a:solidFill>
              </a:rPr>
              <a:t>+ 09  see also Donley+12)  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79912" y="4530606"/>
            <a:ext cx="16333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err="1" smtClean="0"/>
              <a:t>Lacy</a:t>
            </a:r>
            <a:r>
              <a:rPr lang="it-IT" sz="1600" dirty="0" smtClean="0"/>
              <a:t> </a:t>
            </a:r>
            <a:r>
              <a:rPr lang="it-IT" sz="1600" dirty="0" err="1" smtClean="0"/>
              <a:t>et</a:t>
            </a:r>
            <a:r>
              <a:rPr lang="it-IT" sz="1600" dirty="0" smtClean="0"/>
              <a:t> al. 2005</a:t>
            </a:r>
            <a:endParaRPr lang="en-US" sz="1600" dirty="0"/>
          </a:p>
        </p:txBody>
      </p:sp>
      <p:pic>
        <p:nvPicPr>
          <p:cNvPr id="20" name="Picture 19" descr="brand_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241" y="4295516"/>
            <a:ext cx="2907951" cy="24458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72200" y="6453336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Brand+ 06 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96524" y="1900535"/>
            <a:ext cx="937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Torus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909935"/>
            <a:ext cx="114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Galaxy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04" y="260648"/>
            <a:ext cx="6468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Selection of AGN from IRAC </a:t>
            </a:r>
            <a:r>
              <a:rPr lang="en-US" dirty="0" err="1" smtClean="0">
                <a:solidFill>
                  <a:schemeClr val="bg1"/>
                </a:solidFill>
              </a:rPr>
              <a:t>colours</a:t>
            </a:r>
            <a:r>
              <a:rPr lang="en-US" dirty="0" smtClean="0">
                <a:solidFill>
                  <a:schemeClr val="bg1"/>
                </a:solidFill>
              </a:rPr>
              <a:t> &amp; SED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gruppioni0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50" y="692696"/>
            <a:ext cx="4375329" cy="51125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62800" y="579120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6600"/>
                </a:solidFill>
              </a:rPr>
              <a:t>Gruppioni</a:t>
            </a:r>
            <a:r>
              <a:rPr lang="en-US" sz="1600" dirty="0" smtClean="0">
                <a:solidFill>
                  <a:srgbClr val="FF6600"/>
                </a:solidFill>
              </a:rPr>
              <a:t>, FP+ 08 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1524000" y="838200"/>
            <a:ext cx="381000" cy="1447800"/>
          </a:xfrm>
          <a:prstGeom prst="roundRect">
            <a:avLst/>
          </a:prstGeom>
          <a:solidFill>
            <a:srgbClr val="CCFFCC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9" name="Rounded Rectangle 38"/>
          <p:cNvSpPr/>
          <p:nvPr/>
        </p:nvSpPr>
        <p:spPr bwMode="auto">
          <a:xfrm>
            <a:off x="2438400" y="838200"/>
            <a:ext cx="152400" cy="1447800"/>
          </a:xfrm>
          <a:prstGeom prst="roundRect">
            <a:avLst/>
          </a:prstGeom>
          <a:solidFill>
            <a:srgbClr val="CCFFCC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2083238" y="2286000"/>
            <a:ext cx="8308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 24μm</a:t>
            </a:r>
            <a:endParaRPr lang="en-US" sz="1800" b="0" dirty="0"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57400" y="47244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Lacy+04</a:t>
            </a:r>
            <a:endParaRPr lang="en-US" sz="16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18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43800" y="35814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724400" y="52578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53 % </a:t>
            </a:r>
            <a:endParaRPr lang="en-US" dirty="0"/>
          </a:p>
        </p:txBody>
      </p:sp>
      <p:pic>
        <p:nvPicPr>
          <p:cNvPr id="15" name="Picture 14" descr="gruppino_200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7200800" cy="52277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03587" y="1916832"/>
            <a:ext cx="3320541" cy="1179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/>
              <a:t>SED-selection (</a:t>
            </a:r>
            <a:r>
              <a:rPr lang="en-US" sz="1600" b="1" dirty="0" err="1" smtClean="0"/>
              <a:t>Gruppioni</a:t>
            </a:r>
            <a:r>
              <a:rPr lang="en-US" sz="1600" b="1" dirty="0" smtClean="0"/>
              <a:t> 08)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/>
              <a:t>MIR selection (Brand 06)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/>
              <a:t>X-ray det. &amp; models (</a:t>
            </a:r>
            <a:r>
              <a:rPr lang="en-US" sz="1600" b="1" dirty="0" err="1" smtClean="0"/>
              <a:t>Treister</a:t>
            </a:r>
            <a:r>
              <a:rPr lang="en-US" sz="1600" b="1" dirty="0" smtClean="0"/>
              <a:t> 06)</a:t>
            </a:r>
            <a:endParaRPr lang="en-US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837107" y="4870901"/>
            <a:ext cx="2263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Optical spec. class </a:t>
            </a:r>
          </a:p>
          <a:p>
            <a:r>
              <a:rPr lang="en-US" sz="1800" b="1" dirty="0" smtClean="0">
                <a:solidFill>
                  <a:srgbClr val="0000FF"/>
                </a:solidFill>
              </a:rPr>
              <a:t>(</a:t>
            </a:r>
            <a:r>
              <a:rPr lang="en-US" sz="1800" b="1" dirty="0" err="1" smtClean="0">
                <a:solidFill>
                  <a:srgbClr val="0000FF"/>
                </a:solidFill>
              </a:rPr>
              <a:t>Matute</a:t>
            </a:r>
            <a:r>
              <a:rPr lang="en-US" sz="1800" b="1" dirty="0" smtClean="0">
                <a:solidFill>
                  <a:srgbClr val="0000FF"/>
                </a:solidFill>
              </a:rPr>
              <a:t> et al. 06.)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7544" y="233353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                  </a:t>
            </a:r>
            <a:r>
              <a:rPr lang="en-US" dirty="0" smtClean="0">
                <a:solidFill>
                  <a:schemeClr val="bg1"/>
                </a:solidFill>
              </a:rPr>
              <a:t>Galaxy with AGN in MIR selected survey</a:t>
            </a:r>
          </a:p>
          <a:p>
            <a:pPr>
              <a:lnSpc>
                <a:spcPts val="2400"/>
              </a:lnSpc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pPr>
              <a:lnSpc>
                <a:spcPts val="2400"/>
              </a:lnSpc>
            </a:pPr>
            <a:r>
              <a:rPr lang="en-US" dirty="0" smtClean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6600"/>
                </a:solidFill>
              </a:rPr>
              <a:t>~20 %  </a:t>
            </a:r>
            <a:r>
              <a:rPr lang="en-US" dirty="0" smtClean="0">
                <a:solidFill>
                  <a:srgbClr val="FF6600"/>
                </a:solidFill>
              </a:rPr>
              <a:t>(optical spectra) </a:t>
            </a:r>
            <a:r>
              <a:rPr lang="it-IT" dirty="0">
                <a:solidFill>
                  <a:srgbClr val="FF66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FF6600"/>
                </a:solidFill>
              </a:rPr>
              <a:t>  </a:t>
            </a:r>
            <a:r>
              <a:rPr lang="en-US" b="1" dirty="0" smtClean="0">
                <a:solidFill>
                  <a:srgbClr val="FF6600"/>
                </a:solidFill>
              </a:rPr>
              <a:t>~50 % </a:t>
            </a:r>
            <a:r>
              <a:rPr lang="en-US" dirty="0" smtClean="0">
                <a:solidFill>
                  <a:srgbClr val="FF6600"/>
                </a:solidFill>
              </a:rPr>
              <a:t> (IRS &amp; SED)                       </a:t>
            </a:r>
          </a:p>
          <a:p>
            <a:pPr>
              <a:lnSpc>
                <a:spcPts val="2400"/>
              </a:lnSpc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123728" y="2060848"/>
            <a:ext cx="216024" cy="21602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 flipH="1">
            <a:off x="2102024" y="2874640"/>
            <a:ext cx="237728" cy="26632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2051720" y="2348880"/>
            <a:ext cx="288033" cy="288032"/>
          </a:xfrm>
          <a:prstGeom prst="triangl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7" name="Straight Connector 16"/>
          <p:cNvCxnSpPr/>
          <p:nvPr/>
        </p:nvCxnSpPr>
        <p:spPr bwMode="auto">
          <a:xfrm flipH="1" flipV="1">
            <a:off x="5179102" y="5013176"/>
            <a:ext cx="689042" cy="3138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156176" y="6381328"/>
            <a:ext cx="179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6600"/>
                </a:solidFill>
              </a:rPr>
              <a:t>Gruppioni</a:t>
            </a:r>
            <a:r>
              <a:rPr lang="en-US" sz="1600" dirty="0" smtClean="0">
                <a:solidFill>
                  <a:srgbClr val="FF6600"/>
                </a:solidFill>
              </a:rPr>
              <a:t>, FP+08</a:t>
            </a:r>
            <a:endParaRPr lang="en-US" sz="16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6200" y="764704"/>
            <a:ext cx="8839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14350" indent="-514350"/>
            <a:r>
              <a:rPr lang="it-IT" dirty="0" smtClean="0">
                <a:solidFill>
                  <a:srgbClr val="FF8000"/>
                </a:solidFill>
                <a:latin typeface="Jester Regular" pitchFamily="28" charset="0"/>
              </a:rPr>
              <a:t>I) H-ATLAS </a:t>
            </a:r>
            <a:r>
              <a:rPr lang="it-IT" dirty="0">
                <a:solidFill>
                  <a:srgbClr val="FF8000"/>
                </a:solidFill>
                <a:latin typeface="Jester Regular" pitchFamily="28" charset="0"/>
              </a:rPr>
              <a:t>- The </a:t>
            </a:r>
            <a:r>
              <a:rPr lang="it-IT" dirty="0" err="1">
                <a:solidFill>
                  <a:srgbClr val="FF8000"/>
                </a:solidFill>
                <a:latin typeface="Jester Regular" pitchFamily="28" charset="0"/>
              </a:rPr>
              <a:t>Astrophysical</a:t>
            </a:r>
            <a:r>
              <a:rPr lang="it-IT" dirty="0">
                <a:solidFill>
                  <a:srgbClr val="FF8000"/>
                </a:solidFill>
                <a:latin typeface="Jester Regular" pitchFamily="28" charset="0"/>
              </a:rPr>
              <a:t> </a:t>
            </a:r>
            <a:r>
              <a:rPr lang="it-IT" dirty="0" err="1">
                <a:solidFill>
                  <a:srgbClr val="FF8000"/>
                </a:solidFill>
                <a:latin typeface="Jester Regular" pitchFamily="28" charset="0"/>
              </a:rPr>
              <a:t>Teraherz</a:t>
            </a:r>
            <a:r>
              <a:rPr lang="it-IT" dirty="0">
                <a:solidFill>
                  <a:srgbClr val="FF8000"/>
                </a:solidFill>
                <a:latin typeface="Jester Regular" pitchFamily="28" charset="0"/>
              </a:rPr>
              <a:t> </a:t>
            </a:r>
            <a:r>
              <a:rPr lang="it-IT" dirty="0" err="1">
                <a:solidFill>
                  <a:srgbClr val="FF8000"/>
                </a:solidFill>
                <a:latin typeface="Jester Regular" pitchFamily="28" charset="0"/>
              </a:rPr>
              <a:t>Large</a:t>
            </a:r>
            <a:r>
              <a:rPr lang="it-IT" dirty="0">
                <a:solidFill>
                  <a:srgbClr val="FF8000"/>
                </a:solidFill>
                <a:latin typeface="Jester Regular" pitchFamily="28" charset="0"/>
              </a:rPr>
              <a:t> Area </a:t>
            </a:r>
            <a:r>
              <a:rPr lang="it-IT" dirty="0" err="1">
                <a:solidFill>
                  <a:srgbClr val="FF8000"/>
                </a:solidFill>
                <a:latin typeface="Jester Regular" pitchFamily="28" charset="0"/>
              </a:rPr>
              <a:t>Survey</a:t>
            </a:r>
            <a:r>
              <a:rPr lang="it-IT" dirty="0">
                <a:solidFill>
                  <a:srgbClr val="FF8000"/>
                </a:solidFill>
                <a:latin typeface="Jester Regular" pitchFamily="28" charset="0"/>
              </a:rPr>
              <a:t> </a:t>
            </a:r>
            <a:r>
              <a:rPr lang="it-IT" sz="2800" b="1" dirty="0" smtClean="0">
                <a:solidFill>
                  <a:srgbClr val="FF8000"/>
                </a:solidFill>
                <a:latin typeface="Jester Regular" pitchFamily="28" charset="0"/>
              </a:rPr>
              <a:t> </a:t>
            </a:r>
          </a:p>
          <a:p>
            <a:pPr marL="514350" indent="-514350"/>
            <a:r>
              <a:rPr lang="it-IT" dirty="0" smtClean="0">
                <a:solidFill>
                  <a:srgbClr val="FFFFFF"/>
                </a:solidFill>
                <a:latin typeface="Jester Regular" pitchFamily="28" charset="0"/>
              </a:rPr>
              <a:t>PI</a:t>
            </a:r>
            <a:r>
              <a:rPr lang="it-IT" dirty="0">
                <a:solidFill>
                  <a:srgbClr val="FFFFFF"/>
                </a:solidFill>
                <a:latin typeface="Jester Regular" pitchFamily="28" charset="0"/>
              </a:rPr>
              <a:t>: S. </a:t>
            </a:r>
            <a:r>
              <a:rPr lang="it-IT" dirty="0" err="1">
                <a:solidFill>
                  <a:srgbClr val="FFFFFF"/>
                </a:solidFill>
                <a:latin typeface="Jester Regular" pitchFamily="28" charset="0"/>
              </a:rPr>
              <a:t>Eales</a:t>
            </a:r>
            <a:r>
              <a:rPr lang="it-IT" dirty="0">
                <a:solidFill>
                  <a:srgbClr val="FFFFFF"/>
                </a:solidFill>
                <a:latin typeface="Jester Regular" pitchFamily="28" charset="0"/>
              </a:rPr>
              <a:t> (Cardiff)</a:t>
            </a:r>
          </a:p>
          <a:p>
            <a:r>
              <a:rPr lang="it-IT" sz="1800" dirty="0">
                <a:solidFill>
                  <a:srgbClr val="FFFFFF"/>
                </a:solidFill>
                <a:latin typeface="Jester Regular" pitchFamily="28" charset="0"/>
              </a:rPr>
              <a:t>The Herschel ATLAS is a key legacy survey of 550 deg</a:t>
            </a:r>
            <a:r>
              <a:rPr lang="it-IT" sz="1800" baseline="30000" dirty="0">
                <a:solidFill>
                  <a:srgbClr val="FFFFFF"/>
                </a:solidFill>
                <a:latin typeface="Jester Regular" pitchFamily="28" charset="0"/>
              </a:rPr>
              <a:t>2  </a:t>
            </a:r>
            <a:r>
              <a:rPr lang="it-IT" sz="1800" dirty="0">
                <a:solidFill>
                  <a:srgbClr val="FFFFFF"/>
                </a:solidFill>
                <a:latin typeface="Jester Regular" pitchFamily="28" charset="0"/>
              </a:rPr>
              <a:t>covering 5 bands with PACS </a:t>
            </a:r>
            <a:r>
              <a:rPr lang="it-IT" sz="1800" dirty="0" smtClean="0">
                <a:solidFill>
                  <a:srgbClr val="FFFFFF"/>
                </a:solidFill>
                <a:latin typeface="Jester Regular" pitchFamily="28" charset="0"/>
              </a:rPr>
              <a:t>and SPIRE </a:t>
            </a:r>
            <a:r>
              <a:rPr lang="it-IT" sz="1800" dirty="0">
                <a:solidFill>
                  <a:srgbClr val="FFFFFF"/>
                </a:solidFill>
                <a:latin typeface="Jester Regular" pitchFamily="28" charset="0"/>
              </a:rPr>
              <a:t>(110 – 500 </a:t>
            </a:r>
            <a:r>
              <a:rPr lang="it-IT" sz="1800" dirty="0" err="1">
                <a:solidFill>
                  <a:srgbClr val="FFFFFF"/>
                </a:solidFill>
                <a:latin typeface="Jester Regular" pitchFamily="28" charset="0"/>
              </a:rPr>
              <a:t>microns</a:t>
            </a:r>
            <a:r>
              <a:rPr lang="it-IT" sz="1800" dirty="0" smtClean="0">
                <a:solidFill>
                  <a:srgbClr val="FFFFFF"/>
                </a:solidFill>
                <a:latin typeface="Jester Regular" pitchFamily="28" charset="0"/>
              </a:rPr>
              <a:t>)</a:t>
            </a:r>
            <a:endParaRPr lang="it-IT" sz="1800" dirty="0">
              <a:solidFill>
                <a:srgbClr val="FFFFFF"/>
              </a:solidFill>
              <a:latin typeface="Jester Regular" pitchFamily="28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76200" y="3284984"/>
            <a:ext cx="54800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dirty="0" smtClean="0">
                <a:solidFill>
                  <a:srgbClr val="FF8000"/>
                </a:solidFill>
                <a:latin typeface="+mn-lt"/>
              </a:rPr>
              <a:t>III) </a:t>
            </a:r>
            <a:r>
              <a:rPr lang="it-IT" dirty="0">
                <a:solidFill>
                  <a:srgbClr val="FF8000"/>
                </a:solidFill>
                <a:latin typeface="+mn-lt"/>
              </a:rPr>
              <a:t>PACS </a:t>
            </a:r>
            <a:r>
              <a:rPr lang="it-IT" dirty="0" err="1">
                <a:solidFill>
                  <a:srgbClr val="FF8000"/>
                </a:solidFill>
                <a:latin typeface="+mn-lt"/>
              </a:rPr>
              <a:t>Evolutionary</a:t>
            </a:r>
            <a:r>
              <a:rPr lang="it-IT" dirty="0">
                <a:solidFill>
                  <a:srgbClr val="FF8000"/>
                </a:solidFill>
                <a:latin typeface="+mn-lt"/>
              </a:rPr>
              <a:t> Probe - PEP</a:t>
            </a:r>
            <a:r>
              <a:rPr lang="it-IT" sz="2800" dirty="0">
                <a:solidFill>
                  <a:srgbClr val="FFFF00"/>
                </a:solidFill>
                <a:latin typeface="Jester Regular" pitchFamily="28" charset="0"/>
              </a:rPr>
              <a:t/>
            </a:r>
            <a:br>
              <a:rPr lang="it-IT" sz="2800" dirty="0">
                <a:solidFill>
                  <a:srgbClr val="FFFF00"/>
                </a:solidFill>
                <a:latin typeface="Jester Regular" pitchFamily="28" charset="0"/>
              </a:rPr>
            </a:br>
            <a:r>
              <a:rPr lang="it-IT" sz="2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it-IT" sz="2000" dirty="0">
                <a:solidFill>
                  <a:schemeClr val="bg1"/>
                </a:solidFill>
                <a:latin typeface="+mn-lt"/>
              </a:rPr>
              <a:t>PI: </a:t>
            </a:r>
            <a:r>
              <a:rPr lang="it-IT" sz="2000" dirty="0" err="1">
                <a:solidFill>
                  <a:schemeClr val="bg1"/>
                </a:solidFill>
                <a:latin typeface="+mn-lt"/>
              </a:rPr>
              <a:t>D.Lutz</a:t>
            </a:r>
            <a:r>
              <a:rPr lang="it-IT" sz="2000" dirty="0">
                <a:solidFill>
                  <a:schemeClr val="bg1"/>
                </a:solidFill>
                <a:latin typeface="+mn-lt"/>
              </a:rPr>
              <a:t> (MPE) ~ </a:t>
            </a:r>
            <a:r>
              <a:rPr lang="it-IT" sz="2000" dirty="0" err="1">
                <a:solidFill>
                  <a:schemeClr val="bg1"/>
                </a:solidFill>
                <a:latin typeface="+mn-lt"/>
              </a:rPr>
              <a:t>4</a:t>
            </a:r>
            <a:r>
              <a:rPr lang="it-IT" sz="2000" dirty="0" smtClean="0">
                <a:solidFill>
                  <a:schemeClr val="bg1"/>
                </a:solidFill>
                <a:latin typeface="+mn-lt"/>
              </a:rPr>
              <a:t> deg</a:t>
            </a:r>
            <a:r>
              <a:rPr lang="it-IT" sz="2000" baseline="30000" dirty="0" smtClean="0">
                <a:solidFill>
                  <a:schemeClr val="bg1"/>
                </a:solidFill>
                <a:latin typeface="+mn-lt"/>
              </a:rPr>
              <a:t>2</a:t>
            </a:r>
            <a:endParaRPr lang="it-IT" sz="2000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276872"/>
            <a:ext cx="8305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8000"/>
                </a:solidFill>
              </a:rPr>
              <a:t>II) HERMES - </a:t>
            </a:r>
            <a:r>
              <a:rPr lang="it-IT" dirty="0" err="1" smtClean="0">
                <a:solidFill>
                  <a:srgbClr val="FF8000"/>
                </a:solidFill>
              </a:rPr>
              <a:t>Herschel</a:t>
            </a:r>
            <a:r>
              <a:rPr lang="it-IT" dirty="0" smtClean="0">
                <a:solidFill>
                  <a:srgbClr val="FF8000"/>
                </a:solidFill>
              </a:rPr>
              <a:t> </a:t>
            </a:r>
            <a:r>
              <a:rPr lang="it-IT" dirty="0" err="1" smtClean="0">
                <a:solidFill>
                  <a:srgbClr val="FF8000"/>
                </a:solidFill>
              </a:rPr>
              <a:t>Multi-Tiered</a:t>
            </a:r>
            <a:r>
              <a:rPr lang="it-IT" dirty="0" smtClean="0">
                <a:solidFill>
                  <a:srgbClr val="FF8000"/>
                </a:solidFill>
              </a:rPr>
              <a:t> </a:t>
            </a:r>
            <a:r>
              <a:rPr lang="it-IT" dirty="0" err="1" smtClean="0">
                <a:solidFill>
                  <a:srgbClr val="FF8000"/>
                </a:solidFill>
              </a:rPr>
              <a:t>Extragalactic</a:t>
            </a:r>
            <a:r>
              <a:rPr lang="it-IT" dirty="0" smtClean="0">
                <a:solidFill>
                  <a:srgbClr val="FF8000"/>
                </a:solidFill>
              </a:rPr>
              <a:t> </a:t>
            </a:r>
            <a:r>
              <a:rPr lang="it-IT" dirty="0" err="1" smtClean="0">
                <a:solidFill>
                  <a:srgbClr val="FF8000"/>
                </a:solidFill>
              </a:rPr>
              <a:t>Survey</a:t>
            </a:r>
            <a:r>
              <a:rPr lang="it-IT" dirty="0" smtClean="0">
                <a:solidFill>
                  <a:srgbClr val="FF8000"/>
                </a:solidFill>
              </a:rPr>
              <a:t>  </a:t>
            </a:r>
            <a:r>
              <a:rPr lang="it-IT" sz="2000" dirty="0" smtClean="0">
                <a:solidFill>
                  <a:schemeClr val="bg1"/>
                </a:solidFill>
              </a:rPr>
              <a:t>PI: S. Oliver (</a:t>
            </a:r>
            <a:r>
              <a:rPr lang="it-IT" sz="2000" dirty="0" err="1" smtClean="0">
                <a:solidFill>
                  <a:schemeClr val="bg1"/>
                </a:solidFill>
              </a:rPr>
              <a:t>Sussex</a:t>
            </a:r>
            <a:r>
              <a:rPr lang="it-IT" sz="2000" dirty="0" smtClean="0">
                <a:solidFill>
                  <a:schemeClr val="bg1"/>
                </a:solidFill>
              </a:rPr>
              <a:t>) ~75 deg</a:t>
            </a:r>
            <a:r>
              <a:rPr lang="it-IT" sz="2000" baseline="30000" dirty="0" smtClean="0">
                <a:solidFill>
                  <a:schemeClr val="bg1"/>
                </a:solidFill>
              </a:rPr>
              <a:t>2</a:t>
            </a:r>
            <a:endParaRPr lang="it-IT" sz="20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44016"/>
            <a:ext cx="4392488" cy="548680"/>
          </a:xfrm>
          <a:solidFill>
            <a:schemeClr val="accent1"/>
          </a:solidFill>
          <a:ln w="28575" cmpd="sng">
            <a:solidFill>
              <a:schemeClr val="bg1"/>
            </a:solidFill>
          </a:ln>
        </p:spPr>
        <p:txBody>
          <a:bodyPr/>
          <a:lstStyle/>
          <a:p>
            <a:r>
              <a:rPr lang="it-IT" sz="3200" dirty="0" err="1" smtClean="0">
                <a:solidFill>
                  <a:srgbClr val="FF8000"/>
                </a:solidFill>
              </a:rPr>
              <a:t>Herschel</a:t>
            </a:r>
            <a:r>
              <a:rPr lang="it-IT" sz="3200" dirty="0" smtClean="0">
                <a:solidFill>
                  <a:srgbClr val="FF8000"/>
                </a:solidFill>
              </a:rPr>
              <a:t> </a:t>
            </a:r>
            <a:r>
              <a:rPr lang="it-IT" sz="3200" dirty="0" err="1" smtClean="0">
                <a:solidFill>
                  <a:srgbClr val="FF8000"/>
                </a:solidFill>
              </a:rPr>
              <a:t>survey</a:t>
            </a:r>
            <a:r>
              <a:rPr lang="it-IT" sz="3200" dirty="0" smtClean="0">
                <a:solidFill>
                  <a:srgbClr val="FF8000"/>
                </a:solidFill>
              </a:rPr>
              <a:t> (2009)</a:t>
            </a:r>
            <a:endParaRPr lang="it-IT" sz="3200" dirty="0">
              <a:solidFill>
                <a:srgbClr val="FF8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5004464"/>
            <a:ext cx="23762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Key results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Bent Arrow 6"/>
          <p:cNvSpPr/>
          <p:nvPr/>
        </p:nvSpPr>
        <p:spPr bwMode="auto">
          <a:xfrm>
            <a:off x="3203848" y="4576544"/>
            <a:ext cx="813816" cy="868680"/>
          </a:xfrm>
          <a:prstGeom prst="bent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Bent Arrow 18"/>
          <p:cNvSpPr/>
          <p:nvPr/>
        </p:nvSpPr>
        <p:spPr bwMode="auto">
          <a:xfrm flipV="1">
            <a:off x="3203848" y="5301208"/>
            <a:ext cx="813816" cy="796672"/>
          </a:xfrm>
          <a:prstGeom prst="bent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4077072"/>
            <a:ext cx="4968552" cy="830997"/>
          </a:xfrm>
          <a:prstGeom prst="rect">
            <a:avLst/>
          </a:prstGeom>
          <a:noFill/>
          <a:ln w="28575" cmpd="sng">
            <a:solidFill>
              <a:srgbClr val="FF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 ) Accurate SED de-composition</a:t>
            </a:r>
          </a:p>
          <a:p>
            <a:r>
              <a:rPr lang="en-US" dirty="0">
                <a:solidFill>
                  <a:srgbClr val="FFFFFF"/>
                </a:solidFill>
              </a:rPr>
              <a:t>i</a:t>
            </a:r>
            <a:r>
              <a:rPr lang="en-US" dirty="0" smtClean="0">
                <a:solidFill>
                  <a:srgbClr val="FFFFFF"/>
                </a:solidFill>
              </a:rPr>
              <a:t>n specific sample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39952" y="5157192"/>
            <a:ext cx="4824536" cy="1569660"/>
          </a:xfrm>
          <a:prstGeom prst="rect">
            <a:avLst/>
          </a:prstGeom>
          <a:noFill/>
          <a:ln w="28575" cmpd="sng">
            <a:solidFill>
              <a:srgbClr val="FF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II) AGN/starburst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co-evolution from statistical analysis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X-ray vs. SED selected AGN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04048" y="6453336"/>
            <a:ext cx="1760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6600"/>
                </a:solidFill>
              </a:rPr>
              <a:t>Pozzi</a:t>
            </a:r>
            <a:r>
              <a:rPr lang="en-US" sz="1600" dirty="0" smtClean="0">
                <a:solidFill>
                  <a:srgbClr val="FF6600"/>
                </a:solidFill>
              </a:rPr>
              <a:t>, Vignali+12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829742"/>
            <a:ext cx="56166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PEP survey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24 ULIRGs (10</a:t>
            </a:r>
            <a:r>
              <a:rPr lang="en-US" sz="2000" baseline="30000" dirty="0" smtClean="0">
                <a:solidFill>
                  <a:schemeClr val="bg1"/>
                </a:solidFill>
              </a:rPr>
              <a:t>12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L</a:t>
            </a:r>
            <a:r>
              <a:rPr lang="en-US" sz="2000" baseline="-250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000" dirty="0" smtClean="0">
                <a:solidFill>
                  <a:schemeClr val="bg1"/>
                </a:solidFill>
                <a:sym typeface="Wingdings"/>
              </a:rPr>
              <a:t>), z~2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IRS </a:t>
            </a:r>
            <a:r>
              <a:rPr lang="en-US" sz="2000" dirty="0">
                <a:solidFill>
                  <a:schemeClr val="bg1"/>
                </a:solidFill>
              </a:rPr>
              <a:t>+ SED-</a:t>
            </a:r>
            <a:r>
              <a:rPr lang="en-US" sz="2000" dirty="0" smtClean="0">
                <a:solidFill>
                  <a:schemeClr val="bg1"/>
                </a:solidFill>
              </a:rPr>
              <a:t>fitting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44016"/>
            <a:ext cx="8064896" cy="548680"/>
          </a:xfrm>
          <a:solidFill>
            <a:schemeClr val="accent1"/>
          </a:solidFill>
          <a:ln w="28575" cmpd="sng">
            <a:solidFill>
              <a:schemeClr val="bg1"/>
            </a:solidFill>
          </a:ln>
        </p:spPr>
        <p:txBody>
          <a:bodyPr/>
          <a:lstStyle/>
          <a:p>
            <a:r>
              <a:rPr lang="it-IT" sz="3200" dirty="0" err="1" smtClean="0">
                <a:solidFill>
                  <a:srgbClr val="FF8000"/>
                </a:solidFill>
              </a:rPr>
              <a:t>Herschel</a:t>
            </a:r>
            <a:r>
              <a:rPr lang="it-IT" sz="3200" dirty="0" smtClean="0">
                <a:solidFill>
                  <a:srgbClr val="FF8000"/>
                </a:solidFill>
              </a:rPr>
              <a:t> </a:t>
            </a:r>
            <a:r>
              <a:rPr lang="it-IT" sz="3200" dirty="0" err="1" smtClean="0">
                <a:solidFill>
                  <a:srgbClr val="FF8000"/>
                </a:solidFill>
              </a:rPr>
              <a:t>survey</a:t>
            </a:r>
            <a:r>
              <a:rPr lang="it-IT" sz="3200" dirty="0" smtClean="0">
                <a:solidFill>
                  <a:srgbClr val="FF8000"/>
                </a:solidFill>
              </a:rPr>
              <a:t> I: SED de-</a:t>
            </a:r>
            <a:r>
              <a:rPr lang="it-IT" sz="3200" dirty="0" err="1" smtClean="0">
                <a:solidFill>
                  <a:srgbClr val="FF8000"/>
                </a:solidFill>
              </a:rPr>
              <a:t>composition</a:t>
            </a:r>
            <a:endParaRPr lang="it-IT" sz="3200" dirty="0">
              <a:solidFill>
                <a:srgbClr val="FF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4400" y="1916832"/>
            <a:ext cx="441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Wingdings" charset="2"/>
              <a:buChar char="u"/>
            </a:pPr>
            <a:r>
              <a:rPr lang="en-US" sz="2800" dirty="0" smtClean="0">
                <a:solidFill>
                  <a:srgbClr val="FF6600"/>
                </a:solidFill>
              </a:rPr>
              <a:t>35 </a:t>
            </a:r>
            <a:r>
              <a:rPr lang="en-US" sz="2800" dirty="0">
                <a:solidFill>
                  <a:srgbClr val="FF6600"/>
                </a:solidFill>
              </a:rPr>
              <a:t>% </a:t>
            </a:r>
            <a:r>
              <a:rPr lang="en-US" sz="2800" dirty="0" err="1">
                <a:solidFill>
                  <a:srgbClr val="FF6600"/>
                </a:solidFill>
              </a:rPr>
              <a:t>harbour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smtClean="0">
                <a:solidFill>
                  <a:srgbClr val="FF6600"/>
                </a:solidFill>
              </a:rPr>
              <a:t>AGN (3σ)</a:t>
            </a:r>
            <a:endParaRPr lang="en-US" sz="2800" dirty="0">
              <a:solidFill>
                <a:srgbClr val="FF6600"/>
              </a:solidFill>
            </a:endParaRPr>
          </a:p>
          <a:p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smtClean="0">
                <a:solidFill>
                  <a:srgbClr val="FF6600"/>
                </a:solidFill>
              </a:rPr>
              <a:t>(</a:t>
            </a:r>
            <a:r>
              <a:rPr lang="en-US" sz="2000" dirty="0" smtClean="0">
                <a:solidFill>
                  <a:srgbClr val="FF6600"/>
                </a:solidFill>
              </a:rPr>
              <a:t>&lt;</a:t>
            </a:r>
            <a:r>
              <a:rPr lang="en-US" sz="2000" dirty="0">
                <a:solidFill>
                  <a:srgbClr val="FF6600"/>
                </a:solidFill>
              </a:rPr>
              <a:t>10% dominated </a:t>
            </a:r>
            <a:r>
              <a:rPr lang="en-US" sz="2000" dirty="0" smtClean="0">
                <a:solidFill>
                  <a:srgbClr val="FF6600"/>
                </a:solidFill>
              </a:rPr>
              <a:t>AGN)</a:t>
            </a:r>
            <a:endParaRPr lang="en-US" sz="2000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8000"/>
              </a:solidFill>
            </a:endParaRPr>
          </a:p>
          <a:p>
            <a:endParaRPr lang="en-US" sz="2000" dirty="0">
              <a:solidFill>
                <a:srgbClr val="FF8000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Z~0, Risaliti+10, with L-band </a:t>
            </a:r>
            <a:r>
              <a:rPr lang="en-US" sz="2000" dirty="0" err="1">
                <a:solidFill>
                  <a:schemeClr val="bg1"/>
                </a:solidFill>
              </a:rPr>
              <a:t>obs</a:t>
            </a:r>
            <a:r>
              <a:rPr lang="en-US" sz="2000" dirty="0">
                <a:solidFill>
                  <a:schemeClr val="bg1"/>
                </a:solidFill>
              </a:rPr>
              <a:t>     </a:t>
            </a:r>
            <a:r>
              <a:rPr lang="en-US" sz="2000" dirty="0" smtClean="0">
                <a:solidFill>
                  <a:schemeClr val="bg1"/>
                </a:solidFill>
              </a:rPr>
              <a:t>~</a:t>
            </a:r>
            <a:r>
              <a:rPr lang="en-US" sz="2000" dirty="0">
                <a:solidFill>
                  <a:schemeClr val="bg1"/>
                </a:solidFill>
              </a:rPr>
              <a:t>60 % </a:t>
            </a:r>
            <a:r>
              <a:rPr lang="en-US" sz="2000" dirty="0" err="1">
                <a:solidFill>
                  <a:schemeClr val="bg1"/>
                </a:solidFill>
              </a:rPr>
              <a:t>harbour</a:t>
            </a:r>
            <a:r>
              <a:rPr lang="en-US" sz="2000" dirty="0">
                <a:solidFill>
                  <a:schemeClr val="bg1"/>
                </a:solidFill>
              </a:rPr>
              <a:t> AGN</a:t>
            </a:r>
          </a:p>
        </p:txBody>
      </p:sp>
      <p:pic>
        <p:nvPicPr>
          <p:cNvPr id="7" name="Picture 6" descr="pozzi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80259"/>
            <a:ext cx="4343400" cy="4777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r>
              <a:rPr lang="en-US" dirty="0" smtClean="0"/>
              <a:t>Structure of the talk</a:t>
            </a:r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771944"/>
            <a:ext cx="4038600" cy="3825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548680"/>
            <a:ext cx="3429000" cy="3108074"/>
          </a:xfrm>
          <a:prstGeom prst="rect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347864" y="692696"/>
            <a:ext cx="5638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IR emission at nuclear/AGN scale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5265003"/>
            <a:ext cx="4800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IR emission at galactic scale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57624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HERMES survey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~ 200  sources, L</a:t>
            </a:r>
            <a:r>
              <a:rPr lang="en-US" sz="2000" baseline="-25000" dirty="0" smtClean="0">
                <a:solidFill>
                  <a:schemeClr val="bg1"/>
                </a:solidFill>
              </a:rPr>
              <a:t>IR</a:t>
            </a:r>
            <a:r>
              <a:rPr lang="en-US" sz="2000" dirty="0" smtClean="0">
                <a:solidFill>
                  <a:schemeClr val="bg1"/>
                </a:solidFill>
              </a:rPr>
              <a:t>~ 10</a:t>
            </a:r>
            <a:r>
              <a:rPr lang="en-US" sz="2000" baseline="30000" dirty="0" smtClean="0">
                <a:solidFill>
                  <a:schemeClr val="bg1"/>
                </a:solidFill>
              </a:rPr>
              <a:t>11</a:t>
            </a:r>
            <a:r>
              <a:rPr lang="en-US" sz="2000" dirty="0" smtClean="0">
                <a:solidFill>
                  <a:schemeClr val="bg1"/>
                </a:solidFill>
              </a:rPr>
              <a:t>- 10</a:t>
            </a:r>
            <a:r>
              <a:rPr lang="en-US" sz="2000" baseline="30000" dirty="0" smtClean="0">
                <a:solidFill>
                  <a:schemeClr val="bg1"/>
                </a:solidFill>
              </a:rPr>
              <a:t>13   </a:t>
            </a:r>
            <a:r>
              <a:rPr lang="en-US" sz="2000" dirty="0" smtClean="0">
                <a:solidFill>
                  <a:schemeClr val="bg1"/>
                </a:solidFill>
              </a:rPr>
              <a:t>L</a:t>
            </a:r>
            <a:r>
              <a:rPr lang="en-US" sz="2000" baseline="-250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sz="2000" baseline="-25000" dirty="0">
              <a:solidFill>
                <a:schemeClr val="bg1"/>
              </a:solidFill>
              <a:latin typeface="+mj-lt"/>
              <a:ea typeface="Wingdings"/>
              <a:cs typeface="Wingdings"/>
              <a:sym typeface="Wingdings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+mj-lt"/>
                <a:ea typeface="Wingdings"/>
                <a:cs typeface="Wingdings"/>
                <a:sym typeface="Wingdings"/>
              </a:rPr>
              <a:t>0.3&lt; z&lt;3.0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+mj-lt"/>
                <a:ea typeface="Wingdings"/>
                <a:cs typeface="Wingdings"/>
                <a:sym typeface="Wingdings"/>
              </a:rPr>
              <a:t>SED+IRS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 descr="sajiina12_spect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" y="3068960"/>
            <a:ext cx="5572731" cy="3672408"/>
          </a:xfrm>
          <a:prstGeom prst="rect">
            <a:avLst/>
          </a:prstGeom>
        </p:spPr>
      </p:pic>
      <p:pic>
        <p:nvPicPr>
          <p:cNvPr id="5" name="Picture 4" descr="sajiina12_compa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09" y="44624"/>
            <a:ext cx="4027715" cy="3312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772816"/>
            <a:ext cx="382854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u"/>
            </a:pPr>
            <a:r>
              <a:rPr lang="en-US" dirty="0" smtClean="0">
                <a:solidFill>
                  <a:srgbClr val="FF6600"/>
                </a:solidFill>
              </a:rPr>
              <a:t> 53 % </a:t>
            </a:r>
            <a:r>
              <a:rPr lang="en-US" dirty="0" err="1" smtClean="0">
                <a:solidFill>
                  <a:srgbClr val="FF6600"/>
                </a:solidFill>
              </a:rPr>
              <a:t>harbour</a:t>
            </a:r>
            <a:r>
              <a:rPr lang="en-US" dirty="0" smtClean="0">
                <a:solidFill>
                  <a:srgbClr val="FF6600"/>
                </a:solidFill>
              </a:rPr>
              <a:t> AGN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         23% AGN dominated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         30 % composite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3534107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u"/>
            </a:pPr>
            <a:r>
              <a:rPr lang="en-US" dirty="0" smtClean="0">
                <a:solidFill>
                  <a:srgbClr val="FF6600"/>
                </a:solidFill>
              </a:rPr>
              <a:t>SED ULIRG high-z (z&gt;2)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FIR/MIR low</a:t>
            </a:r>
            <a:endParaRPr lang="en-US" dirty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(</a:t>
            </a:r>
            <a:r>
              <a:rPr lang="en-US" dirty="0" smtClean="0">
                <a:solidFill>
                  <a:srgbClr val="FF66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FF6600"/>
                </a:solidFill>
                <a:latin typeface="+mn-lt"/>
                <a:ea typeface="Wingdings"/>
                <a:cs typeface="Wingdings"/>
                <a:sym typeface="Wingdings"/>
              </a:rPr>
              <a:t>merger less 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  <a:ea typeface="Wingdings"/>
                <a:cs typeface="Wingdings"/>
                <a:sym typeface="Wingdings"/>
              </a:rPr>
              <a:t>i</a:t>
            </a:r>
            <a:r>
              <a:rPr lang="en-US" dirty="0" smtClean="0">
                <a:solidFill>
                  <a:srgbClr val="FF6600"/>
                </a:solidFill>
                <a:latin typeface="+mn-lt"/>
                <a:ea typeface="Wingdings"/>
                <a:cs typeface="Wingdings"/>
                <a:sym typeface="Wingdings"/>
              </a:rPr>
              <a:t>mportant at high-z)</a:t>
            </a:r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6474822"/>
            <a:ext cx="1262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6600"/>
                </a:solidFill>
              </a:rPr>
              <a:t>Sajiina</a:t>
            </a:r>
            <a:r>
              <a:rPr lang="en-US" sz="1600" dirty="0" smtClean="0">
                <a:solidFill>
                  <a:srgbClr val="FF6600"/>
                </a:solidFill>
              </a:rPr>
              <a:t> + 12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1052736"/>
            <a:ext cx="1166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3366FF"/>
                </a:solidFill>
              </a:rPr>
              <a:t>Pozzi+12</a:t>
            </a:r>
            <a:endParaRPr lang="en-US" sz="1800" b="1" dirty="0">
              <a:solidFill>
                <a:srgbClr val="3366FF"/>
              </a:solidFill>
            </a:endParaRPr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 bwMode="auto">
          <a:xfrm flipH="1" flipV="1">
            <a:off x="5940152" y="1052736"/>
            <a:ext cx="216024" cy="1846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6148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34200" y="6021288"/>
            <a:ext cx="1878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Berta </a:t>
            </a:r>
            <a:r>
              <a:rPr lang="en-US" sz="1600" dirty="0">
                <a:solidFill>
                  <a:srgbClr val="FF6600"/>
                </a:solidFill>
              </a:rPr>
              <a:t>+</a:t>
            </a:r>
            <a:r>
              <a:rPr lang="en-US" sz="1600" dirty="0" smtClean="0">
                <a:solidFill>
                  <a:srgbClr val="FF6600"/>
                </a:solidFill>
              </a:rPr>
              <a:t>12, in prep.</a:t>
            </a:r>
            <a:endParaRPr lang="en-US" sz="1600" dirty="0">
              <a:solidFill>
                <a:srgbClr val="FF6600"/>
              </a:solidFill>
            </a:endParaRPr>
          </a:p>
        </p:txBody>
      </p:sp>
      <p:pic>
        <p:nvPicPr>
          <p:cNvPr id="2" name="Picture 1" descr="berta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8439104" cy="3707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261339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I) </a:t>
            </a:r>
            <a:r>
              <a:rPr lang="en-US" sz="2800" u="sng" dirty="0">
                <a:solidFill>
                  <a:schemeClr val="bg1"/>
                </a:solidFill>
              </a:rPr>
              <a:t>PEP survey</a:t>
            </a:r>
          </a:p>
          <a:p>
            <a:r>
              <a:rPr lang="en-US" dirty="0">
                <a:solidFill>
                  <a:schemeClr val="bg1"/>
                </a:solidFill>
              </a:rPr>
              <a:t>24 ULIRGs (10</a:t>
            </a:r>
            <a:r>
              <a:rPr lang="en-US" baseline="30000" dirty="0">
                <a:solidFill>
                  <a:schemeClr val="bg1"/>
                </a:solidFill>
              </a:rPr>
              <a:t>12</a:t>
            </a:r>
            <a:r>
              <a:rPr lang="en-US" dirty="0">
                <a:solidFill>
                  <a:schemeClr val="bg1"/>
                </a:solidFill>
              </a:rPr>
              <a:t> L</a:t>
            </a:r>
            <a:r>
              <a:rPr lang="en-US" baseline="-2500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), z~2</a:t>
            </a:r>
          </a:p>
          <a:p>
            <a:r>
              <a:rPr lang="en-US" dirty="0">
                <a:solidFill>
                  <a:schemeClr val="bg1"/>
                </a:solidFill>
              </a:rPr>
              <a:t>IRS + SED-fitting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243805"/>
            <a:ext cx="8712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PEP survey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New SED library from data. 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Reproduced by : Galaxy  (MAGPHYS software </a:t>
            </a:r>
            <a:r>
              <a:rPr lang="en-US" sz="20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u="sng" dirty="0" smtClean="0">
                <a:solidFill>
                  <a:schemeClr val="bg1"/>
                </a:solidFill>
              </a:rPr>
              <a:t>energy balance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  		 AGN      (Fritz+06) 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990600"/>
            <a:ext cx="3079279" cy="33742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" y="4731603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800" dirty="0" smtClean="0">
                <a:solidFill>
                  <a:srgbClr val="FFFFFF"/>
                </a:solidFill>
              </a:rPr>
              <a:t>violent, major merger induced</a:t>
            </a:r>
          </a:p>
          <a:p>
            <a:pPr marL="342900" indent="-342900"/>
            <a:r>
              <a:rPr lang="en-US" sz="1800" dirty="0" smtClean="0">
                <a:solidFill>
                  <a:srgbClr val="FFFFFF"/>
                </a:solidFill>
              </a:rPr>
              <a:t>scenario, short timescale (a few dynamical times)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2882" y="4807803"/>
            <a:ext cx="35328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~ “</a:t>
            </a:r>
            <a:r>
              <a:rPr lang="en-US" sz="1800" dirty="0" smtClean="0">
                <a:solidFill>
                  <a:srgbClr val="FFFFFF"/>
                </a:solidFill>
              </a:rPr>
              <a:t>secular” smooth evolution:</a:t>
            </a:r>
          </a:p>
          <a:p>
            <a:r>
              <a:rPr lang="en-US" sz="1800" dirty="0" smtClean="0">
                <a:solidFill>
                  <a:srgbClr val="FFFFFF"/>
                </a:solidFill>
              </a:rPr>
              <a:t> gas inflow, disk instabilities,</a:t>
            </a:r>
          </a:p>
          <a:p>
            <a:r>
              <a:rPr lang="en-US" sz="1800" dirty="0" smtClean="0">
                <a:solidFill>
                  <a:srgbClr val="FFFFFF"/>
                </a:solidFill>
              </a:rPr>
              <a:t>  minor mergers, long timescale</a:t>
            </a:r>
          </a:p>
          <a:p>
            <a:r>
              <a:rPr lang="en-US" sz="1800" dirty="0" smtClean="0">
                <a:solidFill>
                  <a:srgbClr val="FFFFFF"/>
                </a:solidFill>
              </a:rPr>
              <a:t> 0.5 </a:t>
            </a:r>
            <a:r>
              <a:rPr lang="en-US" sz="1800" dirty="0" err="1" smtClean="0">
                <a:solidFill>
                  <a:srgbClr val="FFFFFF"/>
                </a:solidFill>
              </a:rPr>
              <a:t>Gyr</a:t>
            </a:r>
            <a:r>
              <a:rPr lang="en-US" sz="1800" dirty="0" smtClean="0">
                <a:solidFill>
                  <a:srgbClr val="FFFFFF"/>
                </a:solidFill>
              </a:rPr>
              <a:t> -&gt; a few </a:t>
            </a:r>
            <a:r>
              <a:rPr lang="en-US" sz="1800" dirty="0" err="1" smtClean="0">
                <a:solidFill>
                  <a:srgbClr val="FFFFFF"/>
                </a:solidFill>
              </a:rPr>
              <a:t>Gyr</a:t>
            </a: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28600" y="5715000"/>
            <a:ext cx="838200" cy="484632"/>
          </a:xfrm>
          <a:prstGeom prst="rightArrow">
            <a:avLst/>
          </a:prstGeom>
          <a:solidFill>
            <a:srgbClr val="FF80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5772090"/>
            <a:ext cx="255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8000"/>
                </a:solidFill>
                <a:latin typeface="Arial"/>
                <a:cs typeface="Arial"/>
              </a:rPr>
              <a:t>Correlation M</a:t>
            </a:r>
            <a:r>
              <a:rPr lang="en-US" sz="2000" baseline="-25000" dirty="0" smtClean="0">
                <a:solidFill>
                  <a:srgbClr val="FF8000"/>
                </a:solidFill>
                <a:latin typeface="Arial"/>
                <a:cs typeface="Arial"/>
              </a:rPr>
              <a:t>BH</a:t>
            </a:r>
            <a:r>
              <a:rPr lang="en-US" sz="2000" dirty="0" smtClean="0">
                <a:solidFill>
                  <a:srgbClr val="FF8000"/>
                </a:solidFill>
                <a:latin typeface="Arial"/>
                <a:cs typeface="Arial"/>
              </a:rPr>
              <a:t>-SFR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24146" y="6107668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8000"/>
                </a:solidFill>
                <a:latin typeface="Arial"/>
                <a:cs typeface="Arial"/>
              </a:rPr>
              <a:t>No correlation M</a:t>
            </a:r>
            <a:r>
              <a:rPr lang="en-US" sz="1800" baseline="-25000" dirty="0" smtClean="0">
                <a:solidFill>
                  <a:srgbClr val="FF8000"/>
                </a:solidFill>
                <a:latin typeface="Arial"/>
                <a:cs typeface="Arial"/>
              </a:rPr>
              <a:t>BH</a:t>
            </a:r>
            <a:r>
              <a:rPr lang="en-US" sz="1800" dirty="0" smtClean="0">
                <a:solidFill>
                  <a:srgbClr val="FF8000"/>
                </a:solidFill>
                <a:latin typeface="Arial"/>
                <a:cs typeface="Arial"/>
              </a:rPr>
              <a:t>-SFR</a:t>
            </a:r>
          </a:p>
        </p:txBody>
      </p:sp>
      <p:sp>
        <p:nvSpPr>
          <p:cNvPr id="13" name="Right Arrow 12"/>
          <p:cNvSpPr/>
          <p:nvPr/>
        </p:nvSpPr>
        <p:spPr bwMode="auto">
          <a:xfrm>
            <a:off x="4876800" y="6068568"/>
            <a:ext cx="838200" cy="484632"/>
          </a:xfrm>
          <a:prstGeom prst="rightArrow">
            <a:avLst/>
          </a:prstGeom>
          <a:solidFill>
            <a:srgbClr val="FF80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7139209" y="4309646"/>
            <a:ext cx="1318991" cy="338554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600" dirty="0" smtClean="0">
                <a:solidFill>
                  <a:srgbClr val="FF6600"/>
                </a:solidFill>
              </a:rPr>
              <a:t>Genzel+06,08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44016"/>
            <a:ext cx="8064896" cy="548680"/>
          </a:xfrm>
          <a:solidFill>
            <a:schemeClr val="accent1"/>
          </a:solidFill>
          <a:ln w="28575" cmpd="sng">
            <a:solidFill>
              <a:schemeClr val="bg1"/>
            </a:solidFill>
          </a:ln>
        </p:spPr>
        <p:txBody>
          <a:bodyPr/>
          <a:lstStyle/>
          <a:p>
            <a:r>
              <a:rPr lang="it-IT" sz="3200" dirty="0" err="1" smtClean="0">
                <a:solidFill>
                  <a:srgbClr val="FF8000"/>
                </a:solidFill>
              </a:rPr>
              <a:t>Herschel</a:t>
            </a:r>
            <a:r>
              <a:rPr lang="it-IT" sz="3200" dirty="0" smtClean="0">
                <a:solidFill>
                  <a:srgbClr val="FF8000"/>
                </a:solidFill>
              </a:rPr>
              <a:t> </a:t>
            </a:r>
            <a:r>
              <a:rPr lang="it-IT" sz="3200" dirty="0" err="1" smtClean="0">
                <a:solidFill>
                  <a:srgbClr val="FF8000"/>
                </a:solidFill>
              </a:rPr>
              <a:t>survey</a:t>
            </a:r>
            <a:r>
              <a:rPr lang="it-IT" sz="3200" dirty="0" smtClean="0">
                <a:solidFill>
                  <a:srgbClr val="FF8000"/>
                </a:solidFill>
              </a:rPr>
              <a:t> II AGN-</a:t>
            </a:r>
            <a:r>
              <a:rPr lang="it-IT" sz="3200" dirty="0" err="1" smtClean="0">
                <a:solidFill>
                  <a:srgbClr val="FF8000"/>
                </a:solidFill>
              </a:rPr>
              <a:t>galaxy</a:t>
            </a:r>
            <a:r>
              <a:rPr lang="it-IT" sz="3200" dirty="0" smtClean="0">
                <a:solidFill>
                  <a:srgbClr val="FF8000"/>
                </a:solidFill>
              </a:rPr>
              <a:t> co-</a:t>
            </a:r>
            <a:r>
              <a:rPr lang="it-IT" sz="3200" dirty="0" err="1" smtClean="0">
                <a:solidFill>
                  <a:srgbClr val="FF8000"/>
                </a:solidFill>
              </a:rPr>
              <a:t>evolution</a:t>
            </a:r>
            <a:endParaRPr lang="it-IT" sz="3200" dirty="0">
              <a:solidFill>
                <a:srgbClr val="FF8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 flipV="1">
            <a:off x="2667000" y="5791199"/>
            <a:ext cx="76200" cy="76199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8" name="Oval 17"/>
          <p:cNvSpPr/>
          <p:nvPr/>
        </p:nvSpPr>
        <p:spPr bwMode="auto">
          <a:xfrm>
            <a:off x="7467600" y="6096000"/>
            <a:ext cx="76200" cy="76200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9568"/>
            <a:ext cx="3962400" cy="2971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ge_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438400"/>
            <a:ext cx="5181600" cy="4271211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315200" y="6443246"/>
            <a:ext cx="1798790" cy="338554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600" dirty="0" smtClean="0">
                <a:solidFill>
                  <a:srgbClr val="FF6600"/>
                </a:solidFill>
              </a:rPr>
              <a:t>Page+ 12, Nature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048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b="1" u="sng" dirty="0" smtClean="0">
                <a:solidFill>
                  <a:schemeClr val="bg1"/>
                </a:solidFill>
              </a:rPr>
              <a:t>HERMES survey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Sample: CDF-N, 176 AGN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5240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1&lt;</a:t>
            </a:r>
            <a:r>
              <a:rPr lang="en-US" dirty="0" err="1" smtClean="0">
                <a:solidFill>
                  <a:srgbClr val="FFFFFF"/>
                </a:solidFill>
              </a:rPr>
              <a:t>z</a:t>
            </a:r>
            <a:r>
              <a:rPr lang="en-US" dirty="0" smtClean="0">
                <a:solidFill>
                  <a:srgbClr val="FFFFFF"/>
                </a:solidFill>
              </a:rPr>
              <a:t>&lt;3 </a:t>
            </a:r>
            <a:r>
              <a:rPr lang="en-US" dirty="0" err="1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6600"/>
                </a:solidFill>
              </a:rPr>
              <a:t>Suppression of SFR in host galaxy of powerful  	     AGN Quasar-feedback 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2895600"/>
            <a:ext cx="2642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3366FF"/>
                </a:solidFill>
              </a:rPr>
              <a:t>Stacked+detected</a:t>
            </a:r>
            <a:r>
              <a:rPr lang="en-US" sz="1600" b="1" dirty="0" smtClean="0">
                <a:solidFill>
                  <a:srgbClr val="3366FF"/>
                </a:solidFill>
              </a:rPr>
              <a:t> 250μm </a:t>
            </a:r>
            <a:endParaRPr lang="en-US" sz="1600" b="1" dirty="0">
              <a:solidFill>
                <a:srgbClr val="3366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5558135"/>
            <a:ext cx="1621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3366FF"/>
                </a:solidFill>
              </a:rPr>
              <a:t>Only stacked</a:t>
            </a:r>
            <a:endParaRPr lang="en-US" sz="1800" b="1" dirty="0">
              <a:solidFill>
                <a:srgbClr val="3366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3124200" y="5181600"/>
            <a:ext cx="822960" cy="3962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5400000">
            <a:off x="5257800" y="3124200"/>
            <a:ext cx="304800" cy="304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6274831" y="2438400"/>
            <a:ext cx="104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1&lt;</a:t>
            </a:r>
            <a:r>
              <a:rPr lang="en-US" dirty="0" err="1" smtClean="0"/>
              <a:t>z</a:t>
            </a:r>
            <a:r>
              <a:rPr lang="en-US" dirty="0" smtClean="0"/>
              <a:t>&lt;3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2099" y="116632"/>
            <a:ext cx="376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</a:rPr>
              <a:t>X-ray selected AGN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sario_12_fig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460314"/>
            <a:ext cx="5979368" cy="4397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24128" y="6474822"/>
            <a:ext cx="2340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Rosario+12 (Shao+10)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6672"/>
            <a:ext cx="38013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PEP survey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Sample: CDF-N, CDF-S, COSMOS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5064" y="1238072"/>
            <a:ext cx="3919736" cy="1200328"/>
          </a:xfrm>
          <a:prstGeom prst="rect">
            <a:avLst/>
          </a:prstGeom>
          <a:noFill/>
          <a:ln w="28575" cmpd="sng">
            <a:solidFill>
              <a:srgbClr val="FF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Low-L AGN</a:t>
            </a:r>
          </a:p>
          <a:p>
            <a:pPr>
              <a:buFont typeface="Wingdings" charset="2"/>
              <a:buChar char="è"/>
            </a:pPr>
            <a:r>
              <a:rPr lang="en-US" dirty="0" smtClean="0">
                <a:solidFill>
                  <a:srgbClr val="FFFFFF"/>
                </a:solidFill>
              </a:rPr>
              <a:t>No correlation BH acc. &amp; SFR (secular regime)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499408"/>
            <a:ext cx="4769296" cy="1938992"/>
          </a:xfrm>
          <a:prstGeom prst="rect">
            <a:avLst/>
          </a:prstGeom>
          <a:noFill/>
          <a:ln w="28575" cmpd="sng">
            <a:solidFill>
              <a:srgbClr val="FF8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FFFF"/>
                </a:solidFill>
              </a:rPr>
              <a:t>High-L AGN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z&lt;1.5 correlation BH acc. and       	SFR </a:t>
            </a:r>
            <a:r>
              <a:rPr lang="en-US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FFFFFF"/>
                </a:solidFill>
              </a:rPr>
              <a:t> Major mergers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Z&gt; 1.5 no correlation BH acc. and SFR </a:t>
            </a:r>
            <a:r>
              <a:rPr lang="en-US" dirty="0" smtClean="0">
                <a:solidFill>
                  <a:srgbClr val="FF66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FF6600"/>
                </a:solidFill>
              </a:rPr>
              <a:t> Secular (</a:t>
            </a:r>
            <a:r>
              <a:rPr lang="en-US" dirty="0" err="1" smtClean="0">
                <a:solidFill>
                  <a:srgbClr val="FF6600"/>
                </a:solidFill>
              </a:rPr>
              <a:t>i.e</a:t>
            </a:r>
            <a:r>
              <a:rPr lang="en-US" dirty="0" smtClean="0">
                <a:solidFill>
                  <a:srgbClr val="FF6600"/>
                </a:solidFill>
              </a:rPr>
              <a:t> Page.)</a:t>
            </a:r>
            <a:r>
              <a:rPr lang="en-US" sz="2000" dirty="0" smtClean="0">
                <a:solidFill>
                  <a:srgbClr val="FFFFFF"/>
                </a:solidFill>
              </a:rPr>
              <a:t>  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3865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800" b="1" dirty="0" smtClean="0">
                <a:solidFill>
                  <a:srgbClr val="FFFFFF"/>
                </a:solidFill>
              </a:rPr>
              <a:t> X-ray selected AGN 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1" name="Bent Arrow 10"/>
          <p:cNvSpPr/>
          <p:nvPr/>
        </p:nvSpPr>
        <p:spPr bwMode="auto">
          <a:xfrm flipH="1" flipV="1">
            <a:off x="7178040" y="2438400"/>
            <a:ext cx="1051560" cy="1407160"/>
          </a:xfrm>
          <a:prstGeom prst="bentArrow">
            <a:avLst/>
          </a:prstGeom>
          <a:solidFill>
            <a:srgbClr val="FF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2" name="Bent Arrow 11"/>
          <p:cNvSpPr/>
          <p:nvPr/>
        </p:nvSpPr>
        <p:spPr bwMode="auto">
          <a:xfrm flipV="1">
            <a:off x="228600" y="2438400"/>
            <a:ext cx="1676400" cy="3276600"/>
          </a:xfrm>
          <a:prstGeom prst="bentArrow">
            <a:avLst/>
          </a:prstGeom>
          <a:solidFill>
            <a:srgbClr val="FF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sario_12_fig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00200"/>
            <a:ext cx="7071446" cy="51128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81759" y="6396335"/>
            <a:ext cx="12966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6600"/>
                </a:solidFill>
              </a:rPr>
              <a:t>Rosario+12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76535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No correlation between L</a:t>
            </a:r>
            <a:r>
              <a:rPr lang="en-US" sz="2000" baseline="-25000" dirty="0" smtClean="0">
                <a:solidFill>
                  <a:srgbClr val="FFFFFF"/>
                </a:solidFill>
              </a:rPr>
              <a:t>60</a:t>
            </a:r>
            <a:r>
              <a:rPr lang="en-US" sz="2000" dirty="0" smtClean="0">
                <a:solidFill>
                  <a:srgbClr val="FFFFFF"/>
                </a:solidFill>
              </a:rPr>
              <a:t> (i.e. SFR) and N</a:t>
            </a:r>
            <a:r>
              <a:rPr lang="en-US" sz="2000" baseline="-25000" dirty="0" smtClean="0">
                <a:solidFill>
                  <a:srgbClr val="FFFFFF"/>
                </a:solidFill>
              </a:rPr>
              <a:t>H</a:t>
            </a:r>
          </a:p>
          <a:p>
            <a:r>
              <a:rPr lang="en-US" sz="2000" dirty="0" err="1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baseline="-25000" dirty="0" smtClean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Gas and dust rich mergers do not account for most AGN at all </a:t>
            </a:r>
            <a:r>
              <a:rPr lang="en-US" sz="2000" dirty="0" err="1" smtClean="0">
                <a:solidFill>
                  <a:srgbClr val="FFFFFF"/>
                </a:solidFill>
              </a:rPr>
              <a:t>z</a:t>
            </a:r>
            <a:r>
              <a:rPr lang="en-US" sz="2000" dirty="0" smtClean="0">
                <a:solidFill>
                  <a:srgbClr val="FFFFFF"/>
                </a:solidFill>
              </a:rPr>
              <a:t>  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47" y="116632"/>
            <a:ext cx="4455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SED-fitting selected AGN 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5" name="Picture 6" descr="cosmos_P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676872" y="1165720"/>
            <a:ext cx="4538663" cy="6324600"/>
          </a:xfrm>
          <a:prstGeom prst="rect">
            <a:avLst/>
          </a:prstGeom>
          <a:noFill/>
        </p:spPr>
      </p:pic>
      <p:pic>
        <p:nvPicPr>
          <p:cNvPr id="6" name="Picture 3" descr="GOODS_P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53893" y="2979907"/>
            <a:ext cx="3200399" cy="40985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496" y="764704"/>
            <a:ext cx="5337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PEP survey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IR Luminosity function of sources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divided by spectral class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gruppioni12_fig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494" y="762000"/>
            <a:ext cx="4348306" cy="44977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2438400"/>
            <a:ext cx="1957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PEP FIELDS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2917" y="4690646"/>
            <a:ext cx="2222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6600"/>
                </a:solidFill>
              </a:rPr>
              <a:t>Gruppioni</a:t>
            </a:r>
            <a:r>
              <a:rPr lang="en-US" sz="1600" dirty="0" smtClean="0">
                <a:solidFill>
                  <a:srgbClr val="FF6600"/>
                </a:solidFill>
              </a:rPr>
              <a:t>, FP, in prep.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304800"/>
            <a:ext cx="2168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5 SED CLASS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Phi_tot_pep_comb_schech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5688905" cy="5760640"/>
          </a:xfrm>
          <a:prstGeom prst="rect">
            <a:avLst/>
          </a:prstGeom>
          <a:noFill/>
        </p:spPr>
      </p:pic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6019800" y="4554141"/>
            <a:ext cx="2971800" cy="18466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Wingdings 2" charset="2"/>
              <a:buChar char=""/>
            </a:pPr>
            <a:r>
              <a:rPr lang="it-IT" sz="1600" b="1" dirty="0" smtClean="0">
                <a:sym typeface="Wingdings 2" charset="2"/>
              </a:rPr>
              <a:t>              </a:t>
            </a:r>
            <a:r>
              <a:rPr lang="it-IT" sz="1400" b="1" dirty="0" err="1" smtClean="0">
                <a:sym typeface="Wingdings 2" charset="2"/>
              </a:rPr>
              <a:t>Gruppioni</a:t>
            </a:r>
            <a:r>
              <a:rPr lang="it-IT" sz="1400" b="1" dirty="0" smtClean="0">
                <a:sym typeface="Wingdings 2" charset="2"/>
              </a:rPr>
              <a:t>, FP, prep.</a:t>
            </a:r>
            <a:endParaRPr lang="it-IT" sz="1400" dirty="0" smtClean="0">
              <a:sym typeface="Wingdings 2" charset="2"/>
            </a:endParaRPr>
          </a:p>
          <a:p>
            <a:pPr>
              <a:buFont typeface="Wingdings" charset="2"/>
              <a:buNone/>
            </a:pPr>
            <a:r>
              <a:rPr lang="it-IT" sz="1600" b="1" dirty="0" err="1">
                <a:solidFill>
                  <a:schemeClr val="bg2"/>
                </a:solidFill>
                <a:sym typeface="Wingdings 2" charset="2"/>
              </a:rPr>
              <a:t>X</a:t>
            </a:r>
            <a:r>
              <a:rPr lang="it-IT" sz="1600" b="1" dirty="0">
                <a:solidFill>
                  <a:schemeClr val="bg2"/>
                </a:solidFill>
                <a:sym typeface="Wingdings 2" charset="2"/>
              </a:rPr>
              <a:t> </a:t>
            </a:r>
            <a:r>
              <a:rPr lang="it-IT" sz="1600" b="1" dirty="0" err="1">
                <a:solidFill>
                  <a:schemeClr val="bg2"/>
                </a:solidFill>
                <a:sym typeface="Wingdings 2" charset="2"/>
              </a:rPr>
              <a:t>---------</a:t>
            </a:r>
            <a:r>
              <a:rPr lang="it-IT" sz="1600" b="1" dirty="0" err="1" smtClean="0">
                <a:solidFill>
                  <a:schemeClr val="bg2"/>
                </a:solidFill>
                <a:sym typeface="Wingdings 2" charset="2"/>
              </a:rPr>
              <a:t>-</a:t>
            </a:r>
            <a:r>
              <a:rPr lang="it-IT" sz="1600" b="1" dirty="0" smtClean="0">
                <a:solidFill>
                  <a:schemeClr val="bg2"/>
                </a:solidFill>
                <a:sym typeface="Wingdings 2" charset="2"/>
              </a:rPr>
              <a:t>  </a:t>
            </a:r>
            <a:r>
              <a:rPr lang="it-IT" sz="1400" b="1" dirty="0" err="1" smtClean="0">
                <a:solidFill>
                  <a:schemeClr val="bg2"/>
                </a:solidFill>
                <a:sym typeface="Wingdings 2" charset="2"/>
              </a:rPr>
              <a:t>Saunder+</a:t>
            </a:r>
            <a:r>
              <a:rPr lang="it-IT" sz="1400" b="1" dirty="0" smtClean="0">
                <a:solidFill>
                  <a:schemeClr val="bg2"/>
                </a:solidFill>
                <a:sym typeface="Wingdings 2" charset="2"/>
              </a:rPr>
              <a:t> </a:t>
            </a:r>
            <a:r>
              <a:rPr lang="it-IT" sz="1400" b="1" dirty="0">
                <a:solidFill>
                  <a:schemeClr val="bg2"/>
                </a:solidFill>
                <a:sym typeface="Wingdings 2" charset="2"/>
              </a:rPr>
              <a:t>03 </a:t>
            </a:r>
            <a:endParaRPr lang="it-IT" sz="1400" b="1" dirty="0">
              <a:solidFill>
                <a:srgbClr val="FF8000"/>
              </a:solidFill>
              <a:sym typeface="Wingdings 2" charset="2"/>
            </a:endParaRPr>
          </a:p>
          <a:p>
            <a:pPr>
              <a:buFont typeface="Wingdings 2" charset="2"/>
              <a:buChar char=""/>
            </a:pPr>
            <a:r>
              <a:rPr lang="it-IT" sz="1600" b="1" dirty="0">
                <a:solidFill>
                  <a:srgbClr val="FF8000"/>
                </a:solidFill>
                <a:sym typeface="Wingdings 2" charset="2"/>
              </a:rPr>
              <a:t> </a:t>
            </a:r>
            <a:r>
              <a:rPr lang="it-IT" sz="1400" b="1" dirty="0">
                <a:solidFill>
                  <a:srgbClr val="FF8000"/>
                </a:solidFill>
                <a:sym typeface="Wingdings 2" charset="2"/>
              </a:rPr>
              <a:t>sub-mm </a:t>
            </a:r>
            <a:r>
              <a:rPr lang="it-IT" sz="1400" b="1" dirty="0" err="1" smtClean="0">
                <a:solidFill>
                  <a:srgbClr val="FF8000"/>
                </a:solidFill>
                <a:sym typeface="Wingdings 2" charset="2"/>
              </a:rPr>
              <a:t>Chapman+</a:t>
            </a:r>
            <a:r>
              <a:rPr lang="it-IT" sz="1400" b="1" dirty="0" smtClean="0">
                <a:solidFill>
                  <a:srgbClr val="FF8000"/>
                </a:solidFill>
                <a:sym typeface="Wingdings 2" charset="2"/>
              </a:rPr>
              <a:t> </a:t>
            </a:r>
            <a:r>
              <a:rPr lang="it-IT" sz="1400" b="1" dirty="0">
                <a:solidFill>
                  <a:srgbClr val="FF8000"/>
                </a:solidFill>
                <a:sym typeface="Wingdings 2" charset="2"/>
              </a:rPr>
              <a:t>05</a:t>
            </a:r>
          </a:p>
          <a:p>
            <a:pPr>
              <a:buFont typeface="Wingdings 2" charset="2"/>
              <a:buChar char="Ø"/>
            </a:pPr>
            <a:r>
              <a:rPr lang="it-IT" sz="1600" b="1" dirty="0">
                <a:solidFill>
                  <a:srgbClr val="FF00FF"/>
                </a:solidFill>
                <a:sym typeface="Wingdings" charset="2"/>
              </a:rPr>
              <a:t> </a:t>
            </a:r>
            <a:r>
              <a:rPr lang="it-IT" sz="1400" b="1" dirty="0">
                <a:solidFill>
                  <a:srgbClr val="FF00FF"/>
                </a:solidFill>
                <a:sym typeface="Wingdings" charset="2"/>
              </a:rPr>
              <a:t>24 </a:t>
            </a:r>
            <a:r>
              <a:rPr lang="it-IT" sz="1400" b="1" dirty="0">
                <a:solidFill>
                  <a:srgbClr val="FF00FF"/>
                </a:solidFill>
                <a:sym typeface="Symbol" charset="2"/>
              </a:rPr>
              <a:t></a:t>
            </a:r>
            <a:r>
              <a:rPr lang="it-IT" sz="1400" b="1" dirty="0">
                <a:solidFill>
                  <a:srgbClr val="FF00FF"/>
                </a:solidFill>
                <a:sym typeface="Wingdings" charset="2"/>
              </a:rPr>
              <a:t>m   </a:t>
            </a:r>
            <a:r>
              <a:rPr lang="it-IT" sz="1400" b="1" dirty="0" smtClean="0">
                <a:solidFill>
                  <a:srgbClr val="FF00FF"/>
                </a:solidFill>
                <a:sym typeface="Wingdings" charset="2"/>
              </a:rPr>
              <a:t>  </a:t>
            </a:r>
            <a:r>
              <a:rPr lang="it-IT" sz="1400" b="1" dirty="0" smtClean="0">
                <a:solidFill>
                  <a:srgbClr val="FF00FF"/>
                </a:solidFill>
                <a:sym typeface="Wingdings 2" charset="2"/>
              </a:rPr>
              <a:t>Le Flock+ 05</a:t>
            </a:r>
            <a:endParaRPr lang="it-IT" sz="1400" dirty="0" smtClean="0">
              <a:sym typeface="Wingdings 2" charset="2"/>
            </a:endParaRPr>
          </a:p>
          <a:p>
            <a:pPr>
              <a:buFont typeface="Wingdings" charset="2"/>
              <a:buChar char="¡"/>
            </a:pPr>
            <a:r>
              <a:rPr lang="it-IT" sz="1600" b="1" dirty="0">
                <a:solidFill>
                  <a:srgbClr val="FF0000"/>
                </a:solidFill>
                <a:sym typeface="Wingdings" charset="2"/>
              </a:rPr>
              <a:t> </a:t>
            </a:r>
            <a:r>
              <a:rPr lang="it-IT" sz="1400" b="1" dirty="0">
                <a:solidFill>
                  <a:srgbClr val="FF0000"/>
                </a:solidFill>
                <a:sym typeface="Wingdings" charset="2"/>
              </a:rPr>
              <a:t>24 </a:t>
            </a:r>
            <a:r>
              <a:rPr lang="it-IT" sz="1400" b="1" dirty="0">
                <a:solidFill>
                  <a:srgbClr val="FF0000"/>
                </a:solidFill>
                <a:sym typeface="Symbol" charset="2"/>
              </a:rPr>
              <a:t></a:t>
            </a:r>
            <a:r>
              <a:rPr lang="it-IT" sz="1400" b="1" dirty="0">
                <a:solidFill>
                  <a:srgbClr val="FF0000"/>
                </a:solidFill>
                <a:sym typeface="Wingdings" charset="2"/>
              </a:rPr>
              <a:t>m   </a:t>
            </a:r>
            <a:r>
              <a:rPr lang="it-IT" sz="1400" b="1" dirty="0" smtClean="0">
                <a:solidFill>
                  <a:srgbClr val="FF0000"/>
                </a:solidFill>
                <a:sym typeface="Wingdings" charset="2"/>
              </a:rPr>
              <a:t>  Magnelli </a:t>
            </a:r>
            <a:r>
              <a:rPr lang="it-IT" sz="1400" b="1" dirty="0">
                <a:solidFill>
                  <a:srgbClr val="FF0000"/>
                </a:solidFill>
                <a:sym typeface="Wingdings" charset="2"/>
              </a:rPr>
              <a:t>09, 11</a:t>
            </a:r>
            <a:endParaRPr lang="it-IT" sz="1400" b="1" dirty="0" smtClean="0">
              <a:solidFill>
                <a:schemeClr val="bg2"/>
              </a:solidFill>
              <a:sym typeface="Wingdings 2" charset="2"/>
            </a:endParaRPr>
          </a:p>
          <a:p>
            <a:pPr>
              <a:buFont typeface="Wingdings 3" charset="2"/>
              <a:buChar char="r"/>
            </a:pPr>
            <a:r>
              <a:rPr lang="it-IT" sz="1400" b="1" dirty="0" smtClean="0">
                <a:solidFill>
                  <a:srgbClr val="0000FF"/>
                </a:solidFill>
                <a:sym typeface="Wingdings" charset="2"/>
              </a:rPr>
              <a:t> 24 </a:t>
            </a:r>
            <a:r>
              <a:rPr lang="it-IT" sz="1400" b="1" dirty="0">
                <a:solidFill>
                  <a:srgbClr val="0000FF"/>
                </a:solidFill>
                <a:sym typeface="Symbol" charset="2"/>
              </a:rPr>
              <a:t></a:t>
            </a:r>
            <a:r>
              <a:rPr lang="it-IT" sz="1400" b="1" dirty="0">
                <a:solidFill>
                  <a:srgbClr val="0000FF"/>
                </a:solidFill>
                <a:sym typeface="Wingdings" charset="2"/>
              </a:rPr>
              <a:t>m </a:t>
            </a:r>
            <a:r>
              <a:rPr lang="it-IT" sz="1400" b="1" dirty="0" smtClean="0">
                <a:solidFill>
                  <a:srgbClr val="0000FF"/>
                </a:solidFill>
                <a:sym typeface="Wingdings" charset="2"/>
              </a:rPr>
              <a:t>    Rodighiero </a:t>
            </a:r>
            <a:r>
              <a:rPr lang="it-IT" sz="1400" b="1" dirty="0">
                <a:solidFill>
                  <a:srgbClr val="0000FF"/>
                </a:solidFill>
                <a:sym typeface="Wingdings" charset="2"/>
              </a:rPr>
              <a:t>11</a:t>
            </a:r>
          </a:p>
          <a:p>
            <a:pPr>
              <a:buFont typeface="Wingdings 3" charset="2"/>
              <a:buNone/>
            </a:pPr>
            <a:r>
              <a:rPr lang="it-IT" sz="1600" b="1" dirty="0">
                <a:solidFill>
                  <a:srgbClr val="00FF00"/>
                </a:solidFill>
                <a:sym typeface="Wingdings" charset="2"/>
              </a:rPr>
              <a:t>    </a:t>
            </a:r>
            <a:r>
              <a:rPr lang="it-IT" sz="1600" b="1" dirty="0" smtClean="0">
                <a:solidFill>
                  <a:srgbClr val="00FF00"/>
                </a:solidFill>
                <a:sym typeface="Wingdings" charset="2"/>
              </a:rPr>
              <a:t>  </a:t>
            </a:r>
            <a:r>
              <a:rPr lang="it-IT" sz="1400" b="1" dirty="0" smtClean="0">
                <a:solidFill>
                  <a:srgbClr val="00FF00"/>
                </a:solidFill>
                <a:sym typeface="Wingdings" charset="2"/>
              </a:rPr>
              <a:t>24 </a:t>
            </a:r>
            <a:r>
              <a:rPr lang="it-IT" sz="1400" b="1" dirty="0" smtClean="0">
                <a:solidFill>
                  <a:srgbClr val="00FF00"/>
                </a:solidFill>
                <a:sym typeface="Symbol" charset="2"/>
              </a:rPr>
              <a:t></a:t>
            </a:r>
            <a:r>
              <a:rPr lang="it-IT" sz="1400" b="1" dirty="0" smtClean="0">
                <a:solidFill>
                  <a:srgbClr val="00FF00"/>
                </a:solidFill>
                <a:sym typeface="Wingdings" charset="2"/>
              </a:rPr>
              <a:t>m  Caputi </a:t>
            </a:r>
            <a:r>
              <a:rPr lang="it-IT" sz="1400" b="1" dirty="0">
                <a:solidFill>
                  <a:srgbClr val="00FF00"/>
                </a:solidFill>
                <a:sym typeface="Wingdings" charset="2"/>
              </a:rPr>
              <a:t>07</a:t>
            </a:r>
            <a:endParaRPr lang="it-IT" sz="1400" b="1" dirty="0">
              <a:solidFill>
                <a:srgbClr val="0000FF"/>
              </a:solidFill>
              <a:sym typeface="Wingdings" charset="2"/>
            </a:endParaRP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6400800" y="4648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6019800" y="6172200"/>
            <a:ext cx="381000" cy="0"/>
          </a:xfrm>
          <a:prstGeom prst="line">
            <a:avLst/>
          </a:prstGeom>
          <a:noFill/>
          <a:ln w="28575">
            <a:solidFill>
              <a:srgbClr val="00FF00"/>
            </a:solidFill>
            <a:prstDash val="lgDash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5940152" y="1447800"/>
            <a:ext cx="3124200" cy="2308324"/>
          </a:xfrm>
          <a:prstGeom prst="rect">
            <a:avLst/>
          </a:prstGeom>
          <a:noFill/>
          <a:ln w="28575" cmpd="sng">
            <a:solidFill>
              <a:srgbClr val="FF8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+mn-lt"/>
              </a:rPr>
              <a:t>3</a:t>
            </a:r>
            <a:r>
              <a:rPr lang="it-IT" dirty="0">
                <a:solidFill>
                  <a:schemeClr val="bg1"/>
                </a:solidFill>
                <a:latin typeface="+mn-lt"/>
              </a:rPr>
              <a:t>&lt;</a:t>
            </a:r>
            <a:r>
              <a:rPr lang="it-IT" dirty="0" err="1">
                <a:solidFill>
                  <a:schemeClr val="bg1"/>
                </a:solidFill>
                <a:latin typeface="+mn-lt"/>
              </a:rPr>
              <a:t>z</a:t>
            </a:r>
            <a:r>
              <a:rPr lang="it-IT" dirty="0">
                <a:solidFill>
                  <a:schemeClr val="bg1"/>
                </a:solidFill>
                <a:latin typeface="+mn-lt"/>
              </a:rPr>
              <a:t>&lt;</a:t>
            </a:r>
            <a:r>
              <a:rPr lang="it-IT" dirty="0" err="1">
                <a:solidFill>
                  <a:schemeClr val="bg1"/>
                </a:solidFill>
                <a:latin typeface="+mn-lt"/>
              </a:rPr>
              <a:t>4</a:t>
            </a:r>
            <a:r>
              <a:rPr lang="it-IT" dirty="0">
                <a:solidFill>
                  <a:schemeClr val="bg1"/>
                </a:solidFill>
                <a:latin typeface="+mn-lt"/>
              </a:rPr>
              <a:t> : first </a:t>
            </a:r>
            <a:r>
              <a:rPr lang="it-IT" dirty="0" err="1">
                <a:solidFill>
                  <a:schemeClr val="bg1"/>
                </a:solidFill>
                <a:latin typeface="+mn-lt"/>
              </a:rPr>
              <a:t>time</a:t>
            </a:r>
            <a:endParaRPr lang="it-IT" dirty="0">
              <a:solidFill>
                <a:schemeClr val="bg1"/>
              </a:solidFill>
              <a:latin typeface="+mn-lt"/>
            </a:endParaRPr>
          </a:p>
          <a:p>
            <a:pPr>
              <a:buFont typeface="Wingdings" charset="2"/>
              <a:buNone/>
            </a:pPr>
            <a:endParaRPr lang="it-IT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Wingdings" charset="2"/>
              <a:buChar char="ü"/>
            </a:pPr>
            <a:r>
              <a:rPr lang="it-IT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+mn-lt"/>
              </a:rPr>
              <a:t>z</a:t>
            </a:r>
            <a:r>
              <a:rPr lang="it-IT" dirty="0">
                <a:solidFill>
                  <a:schemeClr val="bg1"/>
                </a:solidFill>
                <a:latin typeface="+mn-lt"/>
              </a:rPr>
              <a:t>&lt;2.5 agreement              </a:t>
            </a:r>
            <a:r>
              <a:rPr lang="it-IT" dirty="0" err="1">
                <a:solidFill>
                  <a:schemeClr val="bg1"/>
                </a:solidFill>
                <a:latin typeface="+mn-lt"/>
              </a:rPr>
              <a:t>Spitzer-based</a:t>
            </a:r>
            <a:r>
              <a:rPr lang="it-IT" dirty="0">
                <a:solidFill>
                  <a:schemeClr val="bg1"/>
                </a:solidFill>
                <a:latin typeface="+mn-lt"/>
              </a:rPr>
              <a:t> LF  </a:t>
            </a:r>
          </a:p>
          <a:p>
            <a:pPr>
              <a:buFont typeface="Wingdings" charset="2"/>
              <a:buNone/>
            </a:pPr>
            <a:endParaRPr lang="it-IT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Wingdings" charset="2"/>
              <a:buChar char="ü"/>
            </a:pPr>
            <a:r>
              <a:rPr lang="it-IT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it-IT" dirty="0">
                <a:solidFill>
                  <a:schemeClr val="bg1"/>
                </a:solidFill>
                <a:latin typeface="+mn-lt"/>
              </a:rPr>
              <a:t>Strong </a:t>
            </a:r>
            <a:r>
              <a:rPr lang="it-IT" dirty="0" err="1">
                <a:solidFill>
                  <a:schemeClr val="bg1"/>
                </a:solidFill>
                <a:latin typeface="+mn-lt"/>
              </a:rPr>
              <a:t>evolution</a:t>
            </a:r>
            <a:r>
              <a:rPr lang="it-IT" dirty="0">
                <a:latin typeface="+mn-lt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9440" y="6367046"/>
            <a:ext cx="3192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6600"/>
                </a:solidFill>
              </a:rPr>
              <a:t>Gruppioni</a:t>
            </a:r>
            <a:r>
              <a:rPr lang="en-US" sz="1600" dirty="0" smtClean="0">
                <a:solidFill>
                  <a:srgbClr val="FF6600"/>
                </a:solidFill>
              </a:rPr>
              <a:t>, FP+ in prep.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47" y="0"/>
            <a:ext cx="4455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SED-fitting selected AGN 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11" name="Picture 10" descr="lumdens_z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352" y="609600"/>
            <a:ext cx="7672648" cy="5410200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28600" y="5105400"/>
            <a:ext cx="3124200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Wingdings 2" charset="2"/>
              <a:buChar char=""/>
            </a:pPr>
            <a:r>
              <a:rPr lang="it-IT" sz="1600" b="1" dirty="0" smtClean="0">
                <a:sym typeface="Wingdings 2" charset="2"/>
              </a:rPr>
              <a:t> </a:t>
            </a:r>
            <a:r>
              <a:rPr lang="it-IT" sz="1600" b="1" dirty="0" err="1" smtClean="0">
                <a:sym typeface="Wingdings 2" charset="2"/>
              </a:rPr>
              <a:t>This</a:t>
            </a:r>
            <a:r>
              <a:rPr lang="it-IT" sz="1600" b="1" dirty="0" smtClean="0">
                <a:sym typeface="Wingdings 2" charset="2"/>
              </a:rPr>
              <a:t> work</a:t>
            </a:r>
          </a:p>
          <a:p>
            <a:r>
              <a:rPr lang="it-IT" sz="1600" b="1" dirty="0" smtClean="0">
                <a:solidFill>
                  <a:srgbClr val="00FF00"/>
                </a:solidFill>
                <a:sym typeface="Wingdings 2" charset="2"/>
              </a:rPr>
              <a:t>   </a:t>
            </a:r>
            <a:r>
              <a:rPr lang="it-IT" sz="1600" b="1" dirty="0" smtClean="0">
                <a:sym typeface="Wingdings 2" charset="2"/>
              </a:rPr>
              <a:t>    </a:t>
            </a:r>
            <a:r>
              <a:rPr lang="it-IT" sz="1600" b="1" dirty="0" err="1" smtClean="0">
                <a:solidFill>
                  <a:srgbClr val="00FF00"/>
                </a:solidFill>
                <a:sym typeface="Wingdings 2" charset="2"/>
              </a:rPr>
              <a:t>Spitzer</a:t>
            </a:r>
            <a:r>
              <a:rPr lang="it-IT" sz="1600" b="1" dirty="0" smtClean="0">
                <a:solidFill>
                  <a:srgbClr val="00FF00"/>
                </a:solidFill>
                <a:sym typeface="Wingdings 2" charset="2"/>
              </a:rPr>
              <a:t> (Le </a:t>
            </a:r>
            <a:r>
              <a:rPr lang="it-IT" sz="1600" b="1" dirty="0" err="1" smtClean="0">
                <a:solidFill>
                  <a:srgbClr val="00FF00"/>
                </a:solidFill>
                <a:sym typeface="Wingdings 2" charset="2"/>
              </a:rPr>
              <a:t>Flock</a:t>
            </a:r>
            <a:r>
              <a:rPr lang="it-IT" sz="1600" b="1" dirty="0" smtClean="0">
                <a:solidFill>
                  <a:srgbClr val="00FF00"/>
                </a:solidFill>
                <a:sym typeface="Wingdings 2" charset="2"/>
              </a:rPr>
              <a:t> 05)</a:t>
            </a:r>
          </a:p>
          <a:p>
            <a:r>
              <a:rPr lang="it-IT" sz="1600" b="1" dirty="0" smtClean="0">
                <a:solidFill>
                  <a:srgbClr val="FF8000"/>
                </a:solidFill>
                <a:sym typeface="Wingdings 2" charset="2"/>
              </a:rPr>
              <a:t>       </a:t>
            </a:r>
            <a:r>
              <a:rPr lang="it-IT" sz="1600" b="1" dirty="0" err="1" smtClean="0">
                <a:solidFill>
                  <a:srgbClr val="FF8000"/>
                </a:solidFill>
                <a:sym typeface="Wingdings 2" charset="2"/>
              </a:rPr>
              <a:t>Spitzer</a:t>
            </a:r>
            <a:r>
              <a:rPr lang="it-IT" sz="1600" b="1" dirty="0" smtClean="0">
                <a:solidFill>
                  <a:srgbClr val="FF8000"/>
                </a:solidFill>
                <a:sym typeface="Wingdings 2" charset="2"/>
              </a:rPr>
              <a:t> (</a:t>
            </a:r>
            <a:r>
              <a:rPr lang="it-IT" sz="1600" b="1" dirty="0" err="1" smtClean="0">
                <a:solidFill>
                  <a:srgbClr val="FF8000"/>
                </a:solidFill>
                <a:sym typeface="Wingdings 2" charset="2"/>
              </a:rPr>
              <a:t>Caputi</a:t>
            </a:r>
            <a:r>
              <a:rPr lang="it-IT" sz="1600" b="1" dirty="0" smtClean="0">
                <a:solidFill>
                  <a:srgbClr val="FF8000"/>
                </a:solidFill>
                <a:sym typeface="Wingdings 2" charset="2"/>
              </a:rPr>
              <a:t> 07)</a:t>
            </a:r>
          </a:p>
          <a:p>
            <a:r>
              <a:rPr lang="it-IT" sz="16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 2" charset="2"/>
              </a:rPr>
              <a:t></a:t>
            </a:r>
            <a:r>
              <a:rPr lang="it-IT" sz="1600" dirty="0" smtClean="0">
                <a:solidFill>
                  <a:srgbClr val="FF0000"/>
                </a:solidFill>
                <a:sym typeface="Wingdings 2" charset="2"/>
              </a:rPr>
              <a:t>    Spitzer  (Magnelli 11)</a:t>
            </a:r>
          </a:p>
          <a:p>
            <a:pPr>
              <a:buFont typeface="Wingdings" charset="2"/>
              <a:buChar char="n"/>
            </a:pPr>
            <a:r>
              <a:rPr lang="it-IT" sz="1600" b="1" dirty="0" smtClean="0">
                <a:solidFill>
                  <a:srgbClr val="0000FF"/>
                </a:solidFill>
                <a:latin typeface="Comic Sans MS"/>
                <a:ea typeface="Wingdings"/>
                <a:cs typeface="Comic Sans MS"/>
                <a:sym typeface="Wingdings" charset="2"/>
              </a:rPr>
              <a:t>  </a:t>
            </a:r>
            <a:r>
              <a:rPr lang="it-IT" sz="1600" b="1" dirty="0" err="1" smtClean="0">
                <a:solidFill>
                  <a:srgbClr val="0000FF"/>
                </a:solidFill>
                <a:latin typeface="Comic Sans MS"/>
                <a:ea typeface="Wingdings"/>
                <a:cs typeface="Comic Sans MS"/>
                <a:sym typeface="Wingdings" charset="2"/>
              </a:rPr>
              <a:t>Spitzer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ea typeface="Wingdings"/>
                <a:cs typeface="Comic Sans MS"/>
                <a:sym typeface="Wingdings" charset="2"/>
              </a:rPr>
              <a:t>(Rodighiero 11)</a:t>
            </a:r>
            <a:endParaRPr lang="it-IT" sz="1600" dirty="0" smtClean="0">
              <a:solidFill>
                <a:srgbClr val="0000FF"/>
              </a:solidFill>
              <a:latin typeface="Wingdings"/>
              <a:ea typeface="Wingdings"/>
              <a:cs typeface="Wingdings"/>
              <a:sym typeface="Wingdings" charset="2"/>
            </a:endParaRPr>
          </a:p>
          <a:p>
            <a:endParaRPr lang="it-IT" sz="1600" b="1" dirty="0">
              <a:solidFill>
                <a:srgbClr val="0000FF"/>
              </a:solidFill>
              <a:sym typeface="Wingdings" charset="2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228600" y="3048000"/>
            <a:ext cx="978408" cy="484632"/>
          </a:xfrm>
          <a:prstGeom prst="right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477000" y="914400"/>
            <a:ext cx="2438400" cy="3962400"/>
          </a:xfrm>
          <a:prstGeom prst="roundRect">
            <a:avLst/>
          </a:prstGeom>
          <a:solidFill>
            <a:srgbClr val="FF6600">
              <a:alpha val="2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 animBg="1"/>
      <p:bldP spid="26638" grpId="0" animBg="1"/>
      <p:bldP spid="13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52400" y="45720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it-IT" sz="2800" b="1" dirty="0" smtClean="0">
                <a:solidFill>
                  <a:srgbClr val="FF6600"/>
                </a:solidFill>
                <a:latin typeface="+mn-lt"/>
                <a:cs typeface="Comic Sans MS"/>
              </a:rPr>
              <a:t>LLAGN dominate  ρ</a:t>
            </a:r>
            <a:r>
              <a:rPr lang="it-IT" sz="2800" b="1" baseline="-25000" dirty="0" smtClean="0">
                <a:solidFill>
                  <a:srgbClr val="FF6600"/>
                </a:solidFill>
                <a:latin typeface="+mn-lt"/>
                <a:cs typeface="Comic Sans MS"/>
              </a:rPr>
              <a:t>IR</a:t>
            </a:r>
            <a:r>
              <a:rPr lang="it-IT" sz="2800" b="1" dirty="0" smtClean="0">
                <a:solidFill>
                  <a:srgbClr val="FF6600"/>
                </a:solidFill>
                <a:latin typeface="+mn-lt"/>
                <a:cs typeface="Comic Sans MS"/>
              </a:rPr>
              <a:t> at z~1-2</a:t>
            </a:r>
          </a:p>
        </p:txBody>
      </p:sp>
      <p:pic>
        <p:nvPicPr>
          <p:cNvPr id="22" name="Picture 21" descr="gruppioni12_fig20_onlypop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600200"/>
            <a:ext cx="5501555" cy="5029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44208" y="537321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51249" y="6367046"/>
            <a:ext cx="2311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6600"/>
                </a:solidFill>
              </a:rPr>
              <a:t>Gruppioni</a:t>
            </a:r>
            <a:r>
              <a:rPr lang="en-US" sz="1600" dirty="0" smtClean="0">
                <a:solidFill>
                  <a:srgbClr val="FF6600"/>
                </a:solidFill>
              </a:rPr>
              <a:t>, FP+ in prep</a:t>
            </a:r>
            <a:r>
              <a:rPr lang="en-US" sz="1600" dirty="0" smtClean="0">
                <a:solidFill>
                  <a:srgbClr val="FF8000"/>
                </a:solidFill>
              </a:rPr>
              <a:t>.</a:t>
            </a:r>
            <a:endParaRPr lang="en-US" sz="1600" dirty="0">
              <a:solidFill>
                <a:srgbClr val="FF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21920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          LLAGN </a:t>
            </a:r>
          </a:p>
          <a:p>
            <a:r>
              <a:rPr lang="en-US" i="1" u="sng" dirty="0" smtClean="0">
                <a:solidFill>
                  <a:srgbClr val="FFFFFF"/>
                </a:solidFill>
              </a:rPr>
              <a:t>Open issues  </a:t>
            </a:r>
          </a:p>
          <a:p>
            <a:r>
              <a:rPr lang="en-US" i="1" dirty="0" smtClean="0">
                <a:solidFill>
                  <a:srgbClr val="FFFFFF"/>
                </a:solidFill>
              </a:rPr>
              <a:t>Real ?  </a:t>
            </a:r>
          </a:p>
          <a:p>
            <a:r>
              <a:rPr lang="en-US" i="1" dirty="0" err="1" smtClean="0">
                <a:solidFill>
                  <a:srgbClr val="FFFFFF"/>
                </a:solidFill>
              </a:rPr>
              <a:t>Seyferts</a:t>
            </a:r>
            <a:r>
              <a:rPr lang="en-US" i="1" dirty="0" smtClean="0">
                <a:solidFill>
                  <a:srgbClr val="FFFFFF"/>
                </a:solidFill>
              </a:rPr>
              <a:t> or ADAF ?</a:t>
            </a:r>
          </a:p>
          <a:p>
            <a:r>
              <a:rPr lang="en-US" i="1" dirty="0" smtClean="0">
                <a:solidFill>
                  <a:srgbClr val="FFFFFF"/>
                </a:solidFill>
              </a:rPr>
              <a:t>‘Secular’ mode?  </a:t>
            </a:r>
            <a:endParaRPr lang="en-US" i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3274635"/>
            <a:ext cx="304442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sz="2000" dirty="0" smtClean="0">
                <a:solidFill>
                  <a:srgbClr val="FFFFFF"/>
                </a:solidFill>
              </a:rPr>
              <a:t> X-ray detection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   GOODS-N, 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   only 25% det.      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   logLx~43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X-ray stacking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 in progress. </a:t>
            </a:r>
          </a:p>
          <a:p>
            <a:r>
              <a:rPr lang="en-US" sz="2000" dirty="0" smtClean="0">
                <a:solidFill>
                  <a:srgbClr val="CCFFCC"/>
                </a:solidFill>
              </a:rPr>
              <a:t>See I. Del </a:t>
            </a:r>
            <a:r>
              <a:rPr lang="en-US" sz="2000" dirty="0" err="1" smtClean="0">
                <a:solidFill>
                  <a:srgbClr val="CCFFCC"/>
                </a:solidFill>
              </a:rPr>
              <a:t>Vecchio</a:t>
            </a:r>
            <a:r>
              <a:rPr lang="en-US" sz="2000" dirty="0" smtClean="0">
                <a:solidFill>
                  <a:srgbClr val="CCFFCC"/>
                </a:solidFill>
              </a:rPr>
              <a:t> talk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Indication of λ</a:t>
            </a:r>
            <a:r>
              <a:rPr lang="en-US" sz="2000" baseline="-25000" dirty="0" smtClean="0">
                <a:solidFill>
                  <a:schemeClr val="bg1"/>
                </a:solidFill>
              </a:rPr>
              <a:t>EDD</a:t>
            </a:r>
            <a:r>
              <a:rPr lang="en-US" sz="2000" dirty="0" smtClean="0">
                <a:solidFill>
                  <a:schemeClr val="bg1"/>
                </a:solidFill>
              </a:rPr>
              <a:t>&lt; 0.01</a:t>
            </a:r>
            <a:r>
              <a:rPr lang="en-US" sz="2000" dirty="0" smtClean="0">
                <a:solidFill>
                  <a:srgbClr val="FFFFFF"/>
                </a:solidFill>
              </a:rPr>
              <a:t>   </a:t>
            </a:r>
            <a:endParaRPr lang="en-GB" sz="2000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667000" y="990600"/>
            <a:ext cx="3086100" cy="130558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p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36687"/>
            <a:ext cx="4953000" cy="366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24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79425" y="5859463"/>
            <a:ext cx="2263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059" name="Picture 11" descr="spica_co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4481513"/>
            <a:ext cx="4006850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491880" y="838200"/>
            <a:ext cx="2217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SPICA satellite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27025" y="5326063"/>
            <a:ext cx="1654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tx1"/>
                </a:solidFill>
              </a:rPr>
              <a:t>Ja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52400" y="5029200"/>
            <a:ext cx="447357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 err="1">
                <a:solidFill>
                  <a:schemeClr val="bg1"/>
                </a:solidFill>
              </a:rPr>
              <a:t>Jaxa</a:t>
            </a:r>
            <a:r>
              <a:rPr lang="it-IT" sz="2000" dirty="0">
                <a:solidFill>
                  <a:schemeClr val="bg1"/>
                </a:solidFill>
              </a:rPr>
              <a:t> satellite</a:t>
            </a:r>
          </a:p>
          <a:p>
            <a:pPr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</a:rPr>
              <a:t>Date: </a:t>
            </a:r>
            <a:r>
              <a:rPr lang="it-IT" sz="2000" dirty="0" err="1" smtClean="0">
                <a:solidFill>
                  <a:schemeClr val="bg1"/>
                </a:solidFill>
              </a:rPr>
              <a:t>early</a:t>
            </a:r>
            <a:r>
              <a:rPr lang="it-IT" sz="2000" dirty="0" smtClean="0">
                <a:solidFill>
                  <a:schemeClr val="bg1"/>
                </a:solidFill>
              </a:rPr>
              <a:t> 2020</a:t>
            </a:r>
            <a:endParaRPr lang="it-IT" sz="20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</a:rPr>
              <a:t>3.2 </a:t>
            </a:r>
            <a:r>
              <a:rPr lang="it-IT" sz="2000" dirty="0" smtClean="0">
                <a:solidFill>
                  <a:schemeClr val="bg1"/>
                </a:solidFill>
              </a:rPr>
              <a:t>m,  T</a:t>
            </a:r>
            <a:r>
              <a:rPr lang="it-IT" sz="2000" dirty="0">
                <a:solidFill>
                  <a:schemeClr val="bg1"/>
                </a:solidFill>
              </a:rPr>
              <a:t>&lt; 6 K </a:t>
            </a:r>
            <a:r>
              <a:rPr lang="it-IT" sz="2000" dirty="0" smtClean="0">
                <a:solidFill>
                  <a:schemeClr val="bg1"/>
                </a:solidFill>
              </a:rPr>
              <a:t>(HERSCHEL </a:t>
            </a:r>
            <a:r>
              <a:rPr lang="it-IT" sz="2000" dirty="0">
                <a:solidFill>
                  <a:schemeClr val="bg1"/>
                </a:solidFill>
              </a:rPr>
              <a:t>80K)</a:t>
            </a:r>
          </a:p>
          <a:p>
            <a:pPr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</a:rPr>
              <a:t>Band: 30-210 </a:t>
            </a:r>
            <a:r>
              <a:rPr lang="it-IT" sz="2000" dirty="0">
                <a:solidFill>
                  <a:schemeClr val="bg1"/>
                </a:solidFill>
                <a:sym typeface="Symbol" charset="0"/>
              </a:rPr>
              <a:t>m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95536" y="116632"/>
            <a:ext cx="8424936" cy="648072"/>
          </a:xfrm>
          <a:prstGeom prst="rect">
            <a:avLst/>
          </a:prstGeom>
          <a:solidFill>
            <a:schemeClr val="accent1"/>
          </a:solidFill>
          <a:ln w="28575" cmpd="sng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kern="0" dirty="0" smtClean="0">
                <a:solidFill>
                  <a:srgbClr val="FF8000"/>
                </a:solidFill>
                <a:latin typeface="+mj-lt"/>
                <a:ea typeface="+mj-ea"/>
                <a:cs typeface="+mj-cs"/>
              </a:rPr>
              <a:t>Future </a:t>
            </a:r>
            <a:r>
              <a:rPr kumimoji="0" lang="it-IT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IR </a:t>
            </a:r>
            <a:r>
              <a:rPr kumimoji="0" lang="it-IT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survey</a:t>
            </a:r>
            <a:endParaRPr kumimoji="0" lang="it-IT" sz="3600" b="0" i="0" u="none" strike="noStrike" kern="0" cap="none" spc="0" normalizeH="0" baseline="0" noProof="0" dirty="0">
              <a:ln>
                <a:noFill/>
              </a:ln>
              <a:solidFill>
                <a:srgbClr val="FF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6344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424936" cy="648072"/>
          </a:xfrm>
          <a:solidFill>
            <a:schemeClr val="accent1"/>
          </a:solidFill>
          <a:ln w="28575" cmpd="sng">
            <a:solidFill>
              <a:schemeClr val="bg1"/>
            </a:solidFill>
          </a:ln>
        </p:spPr>
        <p:txBody>
          <a:bodyPr/>
          <a:lstStyle/>
          <a:p>
            <a:pPr algn="l"/>
            <a:r>
              <a:rPr lang="it-IT" sz="3600" dirty="0" smtClean="0">
                <a:solidFill>
                  <a:srgbClr val="FF8000"/>
                </a:solidFill>
              </a:rPr>
              <a:t>                      </a:t>
            </a:r>
            <a:r>
              <a:rPr lang="it-IT" sz="3600" dirty="0" smtClean="0">
                <a:solidFill>
                  <a:srgbClr val="FF6600"/>
                </a:solidFill>
                <a:latin typeface="+mn-lt"/>
              </a:rPr>
              <a:t>  Talk outline</a:t>
            </a:r>
            <a:endParaRPr lang="it-IT" sz="36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085672"/>
            <a:ext cx="7924800" cy="120032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 The nuclear IR emission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Brief historical introduction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Theoretical predictions/ observational  evidences 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924944"/>
            <a:ext cx="7924800" cy="156966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IR surveys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From the past up to Herschel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Key results from Herschel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725144"/>
            <a:ext cx="7924800" cy="46166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 Future IR satellite: SPICA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44525" y="161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76200"/>
            <a:ext cx="230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6600"/>
                </a:solidFill>
              </a:rPr>
              <a:t>SPICA-SAFARI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70631" y="1253629"/>
            <a:ext cx="38973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2000" dirty="0" smtClean="0">
                <a:solidFill>
                  <a:srgbClr val="FFFFFF"/>
                </a:solidFill>
              </a:rPr>
              <a:t>FIR </a:t>
            </a:r>
            <a:r>
              <a:rPr lang="it-IT" sz="2000" dirty="0" err="1">
                <a:solidFill>
                  <a:srgbClr val="FFFFFF"/>
                </a:solidFill>
              </a:rPr>
              <a:t>instrument</a:t>
            </a:r>
            <a:endParaRPr lang="it-IT" sz="2000" dirty="0">
              <a:solidFill>
                <a:srgbClr val="FFFFFF"/>
              </a:solidFill>
            </a:endParaRPr>
          </a:p>
          <a:p>
            <a:r>
              <a:rPr lang="it-IT" sz="2000" dirty="0">
                <a:solidFill>
                  <a:srgbClr val="FFFFFF"/>
                </a:solidFill>
              </a:rPr>
              <a:t>Camera &amp; FTS </a:t>
            </a:r>
            <a:r>
              <a:rPr lang="it-IT" sz="2000" dirty="0" err="1">
                <a:solidFill>
                  <a:srgbClr val="FFFFFF"/>
                </a:solidFill>
              </a:rPr>
              <a:t>spectrometer</a:t>
            </a:r>
            <a:endParaRPr lang="it-IT" sz="2000" dirty="0">
              <a:solidFill>
                <a:srgbClr val="FFFFFF"/>
              </a:solidFill>
            </a:endParaRPr>
          </a:p>
          <a:p>
            <a:r>
              <a:rPr lang="it-IT" sz="2000" dirty="0">
                <a:solidFill>
                  <a:srgbClr val="FFFFFF"/>
                </a:solidFill>
              </a:rPr>
              <a:t>Led by SRON (PI: P. </a:t>
            </a:r>
            <a:r>
              <a:rPr lang="it-IT" sz="2000" dirty="0" err="1">
                <a:solidFill>
                  <a:srgbClr val="FFFFFF"/>
                </a:solidFill>
              </a:rPr>
              <a:t>Roelfsema</a:t>
            </a:r>
            <a:r>
              <a:rPr lang="it-IT" sz="2000" dirty="0">
                <a:solidFill>
                  <a:srgbClr val="FFFFFF"/>
                </a:solidFill>
              </a:rPr>
              <a:t>)</a:t>
            </a:r>
          </a:p>
          <a:p>
            <a:r>
              <a:rPr lang="it-IT" sz="2000" dirty="0" err="1">
                <a:solidFill>
                  <a:srgbClr val="FFFFFF"/>
                </a:solidFill>
              </a:rPr>
              <a:t>Italian</a:t>
            </a:r>
            <a:r>
              <a:rPr lang="it-IT" sz="2000" dirty="0">
                <a:solidFill>
                  <a:srgbClr val="FFFFFF"/>
                </a:solidFill>
              </a:rPr>
              <a:t> coordinator: L. </a:t>
            </a:r>
            <a:r>
              <a:rPr lang="it-IT" sz="2000" dirty="0" err="1">
                <a:solidFill>
                  <a:srgbClr val="FFFFFF"/>
                </a:solidFill>
              </a:rPr>
              <a:t>Spinoglio</a:t>
            </a:r>
            <a:r>
              <a:rPr lang="it-IT" sz="2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533400"/>
            <a:ext cx="868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2000" dirty="0" err="1">
                <a:solidFill>
                  <a:srgbClr val="FFFFFF"/>
                </a:solidFill>
              </a:rPr>
              <a:t>Selected</a:t>
            </a:r>
            <a:r>
              <a:rPr lang="it-IT" sz="2000" dirty="0">
                <a:solidFill>
                  <a:srgbClr val="FFFFFF"/>
                </a:solidFill>
              </a:rPr>
              <a:t> by ESA </a:t>
            </a:r>
            <a:r>
              <a:rPr lang="it-IT" sz="2000" dirty="0" err="1">
                <a:solidFill>
                  <a:srgbClr val="FFFFFF"/>
                </a:solidFill>
              </a:rPr>
              <a:t>as</a:t>
            </a:r>
            <a:r>
              <a:rPr lang="it-IT" sz="2000" dirty="0">
                <a:solidFill>
                  <a:srgbClr val="FFFFFF"/>
                </a:solidFill>
              </a:rPr>
              <a:t> </a:t>
            </a:r>
            <a:r>
              <a:rPr lang="ja-JP" altLang="it-IT" sz="2000" dirty="0">
                <a:solidFill>
                  <a:srgbClr val="FFFFFF"/>
                </a:solidFill>
              </a:rPr>
              <a:t>‘</a:t>
            </a:r>
            <a:r>
              <a:rPr lang="it-IT" sz="2000" dirty="0" err="1">
                <a:solidFill>
                  <a:srgbClr val="FFFFFF"/>
                </a:solidFill>
              </a:rPr>
              <a:t>Mission</a:t>
            </a:r>
            <a:r>
              <a:rPr lang="it-IT" sz="2000" dirty="0">
                <a:solidFill>
                  <a:srgbClr val="FFFFFF"/>
                </a:solidFill>
              </a:rPr>
              <a:t> of </a:t>
            </a:r>
            <a:r>
              <a:rPr lang="it-IT" sz="2000" dirty="0" err="1">
                <a:solidFill>
                  <a:srgbClr val="FFFFFF"/>
                </a:solidFill>
              </a:rPr>
              <a:t>Opportunity</a:t>
            </a:r>
            <a:r>
              <a:rPr lang="ja-JP" altLang="it-IT" sz="2000" dirty="0">
                <a:solidFill>
                  <a:srgbClr val="FFFFFF"/>
                </a:solidFill>
              </a:rPr>
              <a:t>’</a:t>
            </a:r>
            <a:r>
              <a:rPr lang="it-IT" sz="2000" dirty="0">
                <a:solidFill>
                  <a:srgbClr val="FFFFFF"/>
                </a:solidFill>
              </a:rPr>
              <a:t> in </a:t>
            </a:r>
            <a:r>
              <a:rPr lang="it-IT" sz="2000" dirty="0" err="1">
                <a:solidFill>
                  <a:srgbClr val="FFFFFF"/>
                </a:solidFill>
              </a:rPr>
              <a:t>Cosmic</a:t>
            </a:r>
            <a:r>
              <a:rPr lang="it-IT" sz="2000" dirty="0">
                <a:solidFill>
                  <a:srgbClr val="FFFFFF"/>
                </a:solidFill>
              </a:rPr>
              <a:t> Vision</a:t>
            </a:r>
          </a:p>
          <a:p>
            <a:endParaRPr lang="it-IT" sz="2000" dirty="0"/>
          </a:p>
        </p:txBody>
      </p:sp>
      <p:pic>
        <p:nvPicPr>
          <p:cNvPr id="7178" name="Picture 10" descr="safari_multi_spec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9" y="2819400"/>
            <a:ext cx="8099655" cy="363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4267200" y="1219200"/>
            <a:ext cx="493243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2000" dirty="0" smtClean="0">
                <a:solidFill>
                  <a:srgbClr val="FFFFFF"/>
                </a:solidFill>
              </a:rPr>
              <a:t>35-210 </a:t>
            </a:r>
            <a:r>
              <a:rPr lang="it-IT" sz="2000" dirty="0" smtClean="0">
                <a:solidFill>
                  <a:srgbClr val="FFFFFF"/>
                </a:solidFill>
                <a:sym typeface="Symbol" charset="0"/>
              </a:rPr>
              <a:t>m</a:t>
            </a:r>
          </a:p>
          <a:p>
            <a:r>
              <a:rPr lang="it-IT" sz="2000" dirty="0" err="1" smtClean="0">
                <a:solidFill>
                  <a:srgbClr val="FFFFFF"/>
                </a:solidFill>
                <a:sym typeface="Symbol" charset="0"/>
              </a:rPr>
              <a:t>Istantaneous</a:t>
            </a:r>
            <a:r>
              <a:rPr lang="it-IT" sz="2000" dirty="0" smtClean="0">
                <a:solidFill>
                  <a:srgbClr val="FFFFFF"/>
                </a:solidFill>
                <a:sym typeface="Symbol" charset="0"/>
              </a:rPr>
              <a:t> </a:t>
            </a:r>
            <a:r>
              <a:rPr lang="it-IT" sz="2000" dirty="0" err="1" smtClean="0">
                <a:solidFill>
                  <a:srgbClr val="FFFFFF"/>
                </a:solidFill>
                <a:sym typeface="Symbol" charset="0"/>
              </a:rPr>
              <a:t>coverage</a:t>
            </a:r>
            <a:r>
              <a:rPr lang="it-IT" sz="2000" dirty="0" smtClean="0">
                <a:solidFill>
                  <a:srgbClr val="FFFFFF"/>
                </a:solidFill>
                <a:sym typeface="Symbol" charset="0"/>
              </a:rPr>
              <a:t> of the full </a:t>
            </a:r>
            <a:r>
              <a:rPr lang="it-IT" sz="2000" dirty="0" err="1" smtClean="0">
                <a:solidFill>
                  <a:srgbClr val="FFFFFF"/>
                </a:solidFill>
                <a:sym typeface="Symbol" charset="0"/>
              </a:rPr>
              <a:t>spectum</a:t>
            </a:r>
            <a:endParaRPr lang="it-IT" sz="2000" dirty="0" smtClean="0">
              <a:solidFill>
                <a:srgbClr val="FFFFFF"/>
              </a:solidFill>
              <a:sym typeface="Symbol" charset="0"/>
            </a:endParaRPr>
          </a:p>
          <a:p>
            <a:r>
              <a:rPr lang="it-IT" sz="2000" dirty="0" smtClean="0">
                <a:solidFill>
                  <a:srgbClr val="FFFFFF"/>
                </a:solidFill>
                <a:sym typeface="Symbol" charset="0"/>
              </a:rPr>
              <a:t></a:t>
            </a:r>
            <a:r>
              <a:rPr lang="it-IT" sz="2000" dirty="0">
                <a:solidFill>
                  <a:srgbClr val="FFFFFF"/>
                </a:solidFill>
                <a:sym typeface="Symbol" charset="0"/>
              </a:rPr>
              <a:t>/∆  = 3 (continuum)</a:t>
            </a:r>
          </a:p>
          <a:p>
            <a:r>
              <a:rPr lang="it-IT" sz="2000" dirty="0">
                <a:solidFill>
                  <a:srgbClr val="FFFFFF"/>
                </a:solidFill>
                <a:sym typeface="Symbol" charset="0"/>
              </a:rPr>
              <a:t>         = 50 (SED mode)</a:t>
            </a:r>
          </a:p>
          <a:p>
            <a:r>
              <a:rPr lang="it-IT" sz="2000" dirty="0">
                <a:solidFill>
                  <a:srgbClr val="FFFFFF"/>
                </a:solidFill>
                <a:sym typeface="Symbol" charset="0"/>
              </a:rPr>
              <a:t>         = 2000 (</a:t>
            </a:r>
            <a:r>
              <a:rPr lang="it-IT" sz="2000" dirty="0" err="1">
                <a:solidFill>
                  <a:srgbClr val="FFFFFF"/>
                </a:solidFill>
                <a:sym typeface="Symbol" charset="0"/>
              </a:rPr>
              <a:t>spectroscopy</a:t>
            </a:r>
            <a:r>
              <a:rPr lang="it-IT" sz="2000" dirty="0">
                <a:solidFill>
                  <a:srgbClr val="FFFFFF"/>
                </a:solidFill>
                <a:sym typeface="Symbol" charset="0"/>
              </a:rPr>
              <a:t>)</a:t>
            </a:r>
          </a:p>
          <a:p>
            <a:r>
              <a:rPr lang="it-IT" sz="2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44208" y="630932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from yellow book, 2011</a:t>
            </a:r>
          </a:p>
        </p:txBody>
      </p:sp>
    </p:spTree>
    <p:extLst>
      <p:ext uri="{BB962C8B-B14F-4D97-AF65-F5344CB8AC3E}">
        <p14:creationId xmlns:p14="http://schemas.microsoft.com/office/powerpoint/2010/main" val="156116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pica_s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50" y="228600"/>
            <a:ext cx="9353550" cy="641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587727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from yellow book, 2011</a:t>
            </a:r>
          </a:p>
        </p:txBody>
      </p:sp>
    </p:spTree>
    <p:extLst>
      <p:ext uri="{BB962C8B-B14F-4D97-AF65-F5344CB8AC3E}">
        <p14:creationId xmlns:p14="http://schemas.microsoft.com/office/powerpoint/2010/main" val="104722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424936" cy="648072"/>
          </a:xfrm>
          <a:solidFill>
            <a:schemeClr val="accent1"/>
          </a:solidFill>
          <a:ln w="28575" cmpd="sng">
            <a:solidFill>
              <a:schemeClr val="bg1"/>
            </a:solidFill>
          </a:ln>
        </p:spPr>
        <p:txBody>
          <a:bodyPr/>
          <a:lstStyle/>
          <a:p>
            <a:pPr algn="l"/>
            <a:r>
              <a:rPr lang="it-IT" sz="3600" dirty="0" smtClean="0">
                <a:solidFill>
                  <a:srgbClr val="FF8000"/>
                </a:solidFill>
              </a:rPr>
              <a:t>                      </a:t>
            </a:r>
            <a:r>
              <a:rPr lang="it-IT" sz="3600" dirty="0" smtClean="0">
                <a:solidFill>
                  <a:srgbClr val="FF6600"/>
                </a:solidFill>
                <a:latin typeface="+mn-lt"/>
              </a:rPr>
              <a:t>  </a:t>
            </a:r>
            <a:r>
              <a:rPr lang="it-IT" sz="3600" dirty="0" err="1" smtClean="0">
                <a:solidFill>
                  <a:srgbClr val="FF6600"/>
                </a:solidFill>
                <a:latin typeface="+mn-lt"/>
              </a:rPr>
              <a:t>Summary</a:t>
            </a:r>
            <a:endParaRPr lang="it-IT" sz="36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295401"/>
            <a:ext cx="8458200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GB" sz="2800" dirty="0" smtClean="0">
                <a:solidFill>
                  <a:srgbClr val="FFFFFF"/>
                </a:solidFill>
              </a:rPr>
              <a:t>Importance of multi-band observations for a complete census of AGN. </a:t>
            </a:r>
          </a:p>
          <a:p>
            <a:r>
              <a:rPr lang="en-GB" sz="2800" dirty="0" smtClean="0">
                <a:solidFill>
                  <a:srgbClr val="FFFFFF"/>
                </a:solidFill>
              </a:rPr>
              <a:t> Spitzer &amp; Herschel  observations suggest  that ~50% of galaxies harbour an AGN.</a:t>
            </a:r>
          </a:p>
          <a:p>
            <a:r>
              <a:rPr lang="en-GB" sz="2800" dirty="0" smtClean="0">
                <a:solidFill>
                  <a:srgbClr val="FFFFFF"/>
                </a:solidFill>
              </a:rPr>
              <a:t> Mainly ADAF?  </a:t>
            </a:r>
          </a:p>
          <a:p>
            <a:r>
              <a:rPr lang="en-GB" sz="2800" dirty="0" smtClean="0">
                <a:solidFill>
                  <a:srgbClr val="FFFFFF"/>
                </a:solidFill>
              </a:rPr>
              <a:t> </a:t>
            </a:r>
          </a:p>
          <a:p>
            <a:pPr>
              <a:buFont typeface="Wingdings" charset="2"/>
              <a:buChar char="ü"/>
            </a:pPr>
            <a:r>
              <a:rPr lang="en-GB" sz="2800" dirty="0" smtClean="0">
                <a:solidFill>
                  <a:srgbClr val="FFFFFF"/>
                </a:solidFill>
              </a:rPr>
              <a:t>Current Herschel observations suggest two different modes of BH-</a:t>
            </a:r>
            <a:r>
              <a:rPr lang="en-GB" sz="2800" smtClean="0">
                <a:solidFill>
                  <a:srgbClr val="FFFFFF"/>
                </a:solidFill>
              </a:rPr>
              <a:t>galaxy co-evolution</a:t>
            </a:r>
            <a:r>
              <a:rPr lang="en-GB" sz="2800" dirty="0" smtClean="0">
                <a:solidFill>
                  <a:srgbClr val="FFFFFF"/>
                </a:solidFill>
              </a:rPr>
              <a:t>, </a:t>
            </a:r>
          </a:p>
          <a:p>
            <a:r>
              <a:rPr lang="en-GB" sz="2800" dirty="0" smtClean="0">
                <a:solidFill>
                  <a:srgbClr val="FFFFFF"/>
                </a:solidFill>
              </a:rPr>
              <a:t>‘The secular mode’ is the dominant?</a:t>
            </a:r>
          </a:p>
          <a:p>
            <a:endParaRPr lang="en-GB" sz="2800" dirty="0" smtClean="0">
              <a:solidFill>
                <a:srgbClr val="FFFFFF"/>
              </a:solidFill>
            </a:endParaRPr>
          </a:p>
          <a:p>
            <a:pPr>
              <a:buFont typeface="Wingdings" charset="2"/>
              <a:buChar char="ü"/>
            </a:pPr>
            <a:r>
              <a:rPr lang="en-GB" sz="2800" dirty="0" smtClean="0">
                <a:solidFill>
                  <a:srgbClr val="FFFFFF"/>
                </a:solidFill>
              </a:rPr>
              <a:t>The future SPICA satellite</a:t>
            </a:r>
          </a:p>
          <a:p>
            <a:endParaRPr lang="en-GB" sz="2800" dirty="0" smtClean="0">
              <a:solidFill>
                <a:srgbClr val="FFFFFF"/>
              </a:solidFill>
            </a:endParaRPr>
          </a:p>
          <a:p>
            <a:endParaRPr lang="en-GB" sz="28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9648" y="2564904"/>
            <a:ext cx="7924800" cy="144655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solidFill>
                <a:srgbClr val="FFFFFF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Part I: The nuclear IR emission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947623"/>
            <a:ext cx="4267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Indirect evidences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Antonucci &amp; Miller  (1985) Weak polarized light broad emission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lines hidden by strong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narrow lines in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Sey2 NGC1068 in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polarized light.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ngc1068po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38" y="2492896"/>
            <a:ext cx="5772934" cy="42266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84429" y="6400800"/>
            <a:ext cx="14680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Capetti</a:t>
            </a:r>
            <a:r>
              <a:rPr lang="en-US" sz="1600" dirty="0">
                <a:solidFill>
                  <a:srgbClr val="FF6600"/>
                </a:solidFill>
              </a:rPr>
              <a:t>+</a:t>
            </a:r>
            <a:r>
              <a:rPr lang="en-US" sz="1600" dirty="0" smtClean="0">
                <a:solidFill>
                  <a:srgbClr val="FF6600"/>
                </a:solidFill>
              </a:rPr>
              <a:t> 1995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424936" cy="648072"/>
          </a:xfrm>
          <a:solidFill>
            <a:schemeClr val="accent1"/>
          </a:solidFill>
          <a:ln w="28575" cmpd="sng">
            <a:solidFill>
              <a:schemeClr val="bg1"/>
            </a:solidFill>
          </a:ln>
        </p:spPr>
        <p:txBody>
          <a:bodyPr/>
          <a:lstStyle/>
          <a:p>
            <a:pPr algn="l"/>
            <a:r>
              <a:rPr lang="it-IT" sz="3600" dirty="0" smtClean="0">
                <a:solidFill>
                  <a:srgbClr val="FF8000"/>
                </a:solidFill>
              </a:rPr>
              <a:t>           Part I: The </a:t>
            </a:r>
            <a:r>
              <a:rPr lang="it-IT" sz="3600" dirty="0" err="1" smtClean="0">
                <a:solidFill>
                  <a:srgbClr val="FF8000"/>
                </a:solidFill>
              </a:rPr>
              <a:t>nuclear</a:t>
            </a:r>
            <a:r>
              <a:rPr lang="it-IT" sz="3600" dirty="0" smtClean="0">
                <a:solidFill>
                  <a:srgbClr val="FF8000"/>
                </a:solidFill>
              </a:rPr>
              <a:t> </a:t>
            </a:r>
            <a:r>
              <a:rPr lang="en-GB" sz="3600" dirty="0" smtClean="0">
                <a:solidFill>
                  <a:srgbClr val="FF8000"/>
                </a:solidFill>
              </a:rPr>
              <a:t>emission</a:t>
            </a:r>
            <a:endParaRPr lang="en-GB" sz="3600" dirty="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762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solidFill>
                  <a:srgbClr val="FFFFFF"/>
                </a:solidFill>
              </a:rPr>
              <a:t> ‘SED shape’</a:t>
            </a: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sz="1800" dirty="0" smtClean="0">
                <a:solidFill>
                  <a:srgbClr val="FFFFFF"/>
                </a:solidFill>
              </a:rPr>
              <a:t>25 μm </a:t>
            </a:r>
            <a:r>
              <a:rPr lang="en-US" sz="1800" dirty="0" smtClean="0">
                <a:solidFill>
                  <a:srgbClr val="FFFFFF"/>
                </a:solidFill>
                <a:sym typeface="Wingdings"/>
              </a:rPr>
              <a:t>excess observed with IRAS  (</a:t>
            </a:r>
            <a:r>
              <a:rPr lang="en-US" sz="1800" dirty="0" smtClean="0">
                <a:solidFill>
                  <a:srgbClr val="FFFFFF"/>
                </a:solidFill>
              </a:rPr>
              <a:t>Miley</a:t>
            </a:r>
            <a:r>
              <a:rPr lang="en-US" sz="1800" dirty="0">
                <a:solidFill>
                  <a:srgbClr val="FFFFFF"/>
                </a:solidFill>
              </a:rPr>
              <a:t>+</a:t>
            </a:r>
            <a:r>
              <a:rPr lang="en-US" sz="1800" dirty="0" smtClean="0">
                <a:solidFill>
                  <a:srgbClr val="FFFFFF"/>
                </a:solidFill>
              </a:rPr>
              <a:t> 1984) </a:t>
            </a:r>
            <a:r>
              <a:rPr lang="en-US" sz="1800" dirty="0" smtClean="0">
                <a:solidFill>
                  <a:srgbClr val="FFFFFF"/>
                </a:solidFill>
                <a:sym typeface="Wingdings"/>
              </a:rPr>
              <a:t>modeled by Rowan-Robinson &amp; Crawford (1989)  as dust </a:t>
            </a:r>
            <a:r>
              <a:rPr lang="en-US" sz="1800" dirty="0" smtClean="0">
                <a:solidFill>
                  <a:srgbClr val="FF6600"/>
                </a:solidFill>
                <a:sym typeface="Wingdings"/>
              </a:rPr>
              <a:t>thermal</a:t>
            </a:r>
            <a:r>
              <a:rPr lang="en-US" sz="1800" dirty="0" smtClean="0">
                <a:solidFill>
                  <a:srgbClr val="FFFFFF"/>
                </a:solidFill>
                <a:sym typeface="Wingdings"/>
              </a:rPr>
              <a:t> emission</a:t>
            </a:r>
          </a:p>
        </p:txBody>
      </p:sp>
      <p:pic>
        <p:nvPicPr>
          <p:cNvPr id="4" name="Picture 3" descr="mrr_19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762000"/>
            <a:ext cx="4236844" cy="3581400"/>
          </a:xfrm>
          <a:prstGeom prst="rect">
            <a:avLst/>
          </a:prstGeom>
        </p:spPr>
      </p:pic>
      <p:pic>
        <p:nvPicPr>
          <p:cNvPr id="6" name="Picture 5" descr="mrr_1989_abstrac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29" y="2057400"/>
            <a:ext cx="4389171" cy="465470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323528" y="4495800"/>
            <a:ext cx="4176464" cy="381000"/>
          </a:xfrm>
          <a:prstGeom prst="roundRect">
            <a:avLst/>
          </a:prstGeom>
          <a:solidFill>
            <a:srgbClr val="FF6600">
              <a:alpha val="18000"/>
            </a:srgb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51520" y="5373216"/>
            <a:ext cx="4114800" cy="381000"/>
          </a:xfrm>
          <a:prstGeom prst="roundRect">
            <a:avLst/>
          </a:prstGeom>
          <a:solidFill>
            <a:srgbClr val="FF6600">
              <a:alpha val="18000"/>
            </a:srgb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477000" y="1066800"/>
            <a:ext cx="1143000" cy="381000"/>
          </a:xfrm>
          <a:prstGeom prst="roundRect">
            <a:avLst/>
          </a:prstGeom>
          <a:solidFill>
            <a:srgbClr val="FF6600">
              <a:alpha val="18000"/>
            </a:srgb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2555776" y="1268760"/>
            <a:ext cx="4407024" cy="41044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4724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 years after..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Imaging at MIR (8-13 μm) 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The dusty torus exist !!!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jaffe_2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86685"/>
            <a:ext cx="3886200" cy="5646571"/>
          </a:xfrm>
          <a:prstGeom prst="rect">
            <a:avLst/>
          </a:prstGeom>
        </p:spPr>
      </p:pic>
      <p:pic>
        <p:nvPicPr>
          <p:cNvPr id="6" name="Picture 5" descr="mason0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6" y="2509157"/>
            <a:ext cx="3886200" cy="32058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5798403"/>
            <a:ext cx="396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NGC 1097 </a:t>
            </a:r>
            <a:r>
              <a:rPr lang="en-US" sz="1600" b="1" dirty="0" smtClean="0">
                <a:solidFill>
                  <a:schemeClr val="bg1"/>
                </a:solidFill>
              </a:rPr>
              <a:t>(Liner/Sey1) </a:t>
            </a:r>
            <a:r>
              <a:rPr lang="en-US" sz="1600" dirty="0" smtClean="0">
                <a:solidFill>
                  <a:schemeClr val="bg1"/>
                </a:solidFill>
              </a:rPr>
              <a:t>Gemini 11.7 μm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accent3"/>
                </a:solidFill>
              </a:rPr>
              <a:t>MIR emission at pc (37 pc, torus ) and Kpc scale (starburst) </a:t>
            </a:r>
            <a:r>
              <a:rPr lang="en-US" sz="1600" dirty="0" smtClean="0">
                <a:solidFill>
                  <a:srgbClr val="FF6600"/>
                </a:solidFill>
              </a:rPr>
              <a:t>Mason+ 07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5715000"/>
            <a:ext cx="3733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NGC 1068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a) Optical image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b), c)  VLT (MIDI) 8.7 μm data &amp; model</a:t>
            </a:r>
          </a:p>
          <a:p>
            <a:r>
              <a:rPr lang="en-US" sz="1600" dirty="0" smtClean="0">
                <a:solidFill>
                  <a:srgbClr val="FFFFFF"/>
                </a:solidFill>
              </a:rPr>
              <a:t>Torus: 3 pc (two Temp. components) </a:t>
            </a:r>
          </a:p>
          <a:p>
            <a:r>
              <a:rPr lang="en-US" sz="1600" dirty="0" smtClean="0">
                <a:solidFill>
                  <a:srgbClr val="FF6600"/>
                </a:solidFill>
              </a:rPr>
              <a:t>Jaffe+ 04 Nature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4008" y="1501621"/>
            <a:ext cx="50292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solidFill>
                  <a:srgbClr val="FF6600"/>
                </a:solidFill>
              </a:rPr>
              <a:t>Clumpy models</a:t>
            </a:r>
          </a:p>
          <a:p>
            <a:pPr>
              <a:spcBef>
                <a:spcPct val="50000"/>
              </a:spcBef>
            </a:pPr>
            <a:r>
              <a:rPr lang="it-IT" sz="2000" dirty="0" smtClean="0">
                <a:solidFill>
                  <a:srgbClr val="FFFFFF"/>
                </a:solidFill>
              </a:rPr>
              <a:t>dust grains in clouds (not uniform distribution). A Type 2 AGN can be seen also at large inclination angles over the </a:t>
            </a:r>
            <a:r>
              <a:rPr lang="it-IT" sz="2000" dirty="0" err="1" smtClean="0">
                <a:solidFill>
                  <a:srgbClr val="FFFFFF"/>
                </a:solidFill>
              </a:rPr>
              <a:t>equatorial</a:t>
            </a:r>
            <a:r>
              <a:rPr lang="it-IT" sz="2000" dirty="0" smtClean="0">
                <a:solidFill>
                  <a:srgbClr val="FFFFFF"/>
                </a:solidFill>
              </a:rPr>
              <a:t> </a:t>
            </a:r>
            <a:r>
              <a:rPr lang="it-IT" sz="2000" dirty="0" err="1" smtClean="0">
                <a:solidFill>
                  <a:srgbClr val="FFFFFF"/>
                </a:solidFill>
              </a:rPr>
              <a:t>plane</a:t>
            </a:r>
            <a:r>
              <a:rPr lang="it-IT" sz="2000" dirty="0" smtClean="0">
                <a:solidFill>
                  <a:srgbClr val="FFFFFF"/>
                </a:solidFill>
              </a:rPr>
              <a:t> </a:t>
            </a:r>
            <a:r>
              <a:rPr lang="it-IT" sz="1400" dirty="0" smtClean="0">
                <a:solidFill>
                  <a:srgbClr val="FFFFFF"/>
                </a:solidFill>
              </a:rPr>
              <a:t>(e.g., Nenkova+02,08;</a:t>
            </a:r>
          </a:p>
          <a:p>
            <a:pPr>
              <a:spcBef>
                <a:spcPct val="50000"/>
              </a:spcBef>
            </a:pPr>
            <a:r>
              <a:rPr lang="it-IT" sz="1400" dirty="0" smtClean="0">
                <a:solidFill>
                  <a:srgbClr val="FFFFFF"/>
                </a:solidFill>
              </a:rPr>
              <a:t> Nikutta</a:t>
            </a:r>
            <a:r>
              <a:rPr lang="it-IT" sz="1400" dirty="0">
                <a:solidFill>
                  <a:srgbClr val="FFFFFF"/>
                </a:solidFill>
              </a:rPr>
              <a:t>+</a:t>
            </a:r>
            <a:r>
              <a:rPr lang="it-IT" sz="1400" dirty="0" smtClean="0">
                <a:solidFill>
                  <a:srgbClr val="FFFFFF"/>
                </a:solidFill>
              </a:rPr>
              <a:t>09; Hoenig+08, 0; Schartmann</a:t>
            </a:r>
            <a:r>
              <a:rPr lang="it-IT" sz="1400" dirty="0">
                <a:solidFill>
                  <a:srgbClr val="FFFFFF"/>
                </a:solidFill>
              </a:rPr>
              <a:t>+</a:t>
            </a:r>
            <a:r>
              <a:rPr lang="it-IT" sz="1400" dirty="0" smtClean="0">
                <a:solidFill>
                  <a:srgbClr val="FFFFFF"/>
                </a:solidFill>
              </a:rPr>
              <a:t>08;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1694999"/>
            <a:ext cx="44196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Smooth dust distribution</a:t>
            </a:r>
          </a:p>
          <a:p>
            <a:pPr>
              <a:spcBef>
                <a:spcPct val="50000"/>
              </a:spcBef>
              <a:defRPr/>
            </a:pPr>
            <a:r>
              <a:rPr lang="it-IT" sz="2000" dirty="0" err="1" smtClean="0">
                <a:solidFill>
                  <a:srgbClr val="FFFFFF"/>
                </a:solidFill>
              </a:rPr>
              <a:t>dust</a:t>
            </a:r>
            <a:r>
              <a:rPr lang="it-IT" sz="2000" dirty="0" smtClean="0">
                <a:solidFill>
                  <a:srgbClr val="FFFFFF"/>
                </a:solidFill>
              </a:rPr>
              <a:t> </a:t>
            </a:r>
            <a:r>
              <a:rPr lang="it-IT" sz="2000" dirty="0" err="1" smtClean="0">
                <a:solidFill>
                  <a:srgbClr val="FFFFFF"/>
                </a:solidFill>
              </a:rPr>
              <a:t>grains</a:t>
            </a:r>
            <a:r>
              <a:rPr lang="it-IT" sz="2000" dirty="0" smtClean="0">
                <a:solidFill>
                  <a:srgbClr val="FFFFFF"/>
                </a:solidFill>
              </a:rPr>
              <a:t> </a:t>
            </a:r>
            <a:r>
              <a:rPr lang="it-IT" sz="2000" dirty="0" err="1" smtClean="0">
                <a:solidFill>
                  <a:srgbClr val="FFFFFF"/>
                </a:solidFill>
              </a:rPr>
              <a:t>around</a:t>
            </a:r>
            <a:r>
              <a:rPr lang="it-IT" sz="2000" dirty="0" smtClean="0">
                <a:solidFill>
                  <a:srgbClr val="FFFFFF"/>
                </a:solidFill>
              </a:rPr>
              <a:t> a </a:t>
            </a:r>
            <a:r>
              <a:rPr lang="it-IT" sz="2000" dirty="0" err="1" smtClean="0">
                <a:solidFill>
                  <a:srgbClr val="FFFFFF"/>
                </a:solidFill>
              </a:rPr>
              <a:t>central</a:t>
            </a:r>
            <a:r>
              <a:rPr lang="it-IT" sz="2000" dirty="0" smtClean="0">
                <a:solidFill>
                  <a:srgbClr val="FFFFFF"/>
                </a:solidFill>
              </a:rPr>
              <a:t> source (AGN) in a </a:t>
            </a:r>
            <a:r>
              <a:rPr lang="it-IT" sz="2000" dirty="0" err="1" smtClean="0">
                <a:solidFill>
                  <a:srgbClr val="FFFFFF"/>
                </a:solidFill>
              </a:rPr>
              <a:t>smooth</a:t>
            </a:r>
            <a:r>
              <a:rPr lang="it-IT" sz="2000" dirty="0" smtClean="0">
                <a:solidFill>
                  <a:srgbClr val="FFFFFF"/>
                </a:solidFill>
              </a:rPr>
              <a:t> </a:t>
            </a:r>
            <a:r>
              <a:rPr lang="it-IT" sz="2000" dirty="0" err="1" smtClean="0">
                <a:solidFill>
                  <a:srgbClr val="FFFFFF"/>
                </a:solidFill>
              </a:rPr>
              <a:t>distribution</a:t>
            </a:r>
            <a:r>
              <a:rPr lang="it-IT" sz="2000" dirty="0" smtClean="0">
                <a:solidFill>
                  <a:srgbClr val="FFFFFF"/>
                </a:solidFill>
              </a:rPr>
              <a:t> </a:t>
            </a:r>
            <a:r>
              <a:rPr lang="it-IT" sz="1600" dirty="0" smtClean="0">
                <a:solidFill>
                  <a:srgbClr val="FFFFFF"/>
                </a:solidFill>
              </a:rPr>
              <a:t>(e.g., Pier &amp; </a:t>
            </a:r>
            <a:r>
              <a:rPr lang="it-IT" sz="1600" dirty="0" err="1" smtClean="0">
                <a:solidFill>
                  <a:srgbClr val="FFFFFF"/>
                </a:solidFill>
              </a:rPr>
              <a:t>Krolik</a:t>
            </a:r>
            <a:r>
              <a:rPr lang="it-IT" sz="1600" dirty="0">
                <a:solidFill>
                  <a:srgbClr val="FFFFFF"/>
                </a:solidFill>
              </a:rPr>
              <a:t> </a:t>
            </a:r>
            <a:r>
              <a:rPr lang="it-IT" sz="1600" dirty="0" smtClean="0">
                <a:solidFill>
                  <a:srgbClr val="FFFFFF"/>
                </a:solidFill>
              </a:rPr>
              <a:t>92, Granato &amp; Danese 94; </a:t>
            </a:r>
            <a:r>
              <a:rPr lang="it-IT" sz="1600" dirty="0" err="1" smtClean="0">
                <a:solidFill>
                  <a:srgbClr val="FFFFFF"/>
                </a:solidFill>
              </a:rPr>
              <a:t>Efstathiou</a:t>
            </a:r>
            <a:r>
              <a:rPr lang="it-IT" sz="1600" dirty="0" smtClean="0">
                <a:solidFill>
                  <a:srgbClr val="FFFFFF"/>
                </a:solidFill>
              </a:rPr>
              <a:t> &amp; </a:t>
            </a:r>
            <a:r>
              <a:rPr lang="it-IT" sz="1600" dirty="0" err="1" smtClean="0">
                <a:solidFill>
                  <a:srgbClr val="FFFFFF"/>
                </a:solidFill>
              </a:rPr>
              <a:t>Rowan</a:t>
            </a:r>
            <a:r>
              <a:rPr lang="it-IT" sz="1600" dirty="0" smtClean="0">
                <a:solidFill>
                  <a:srgbClr val="FFFFFF"/>
                </a:solidFill>
              </a:rPr>
              <a:t>-Robinson 95, Fritz+ 06)</a:t>
            </a:r>
            <a:endParaRPr lang="it-IT" sz="1600" dirty="0">
              <a:solidFill>
                <a:srgbClr val="FFFFFF"/>
              </a:solidFill>
            </a:endParaRPr>
          </a:p>
        </p:txBody>
      </p:sp>
      <p:pic>
        <p:nvPicPr>
          <p:cNvPr id="8" name="Picture 8" descr="smooth_tor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792" y="3789040"/>
            <a:ext cx="4267200" cy="291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Torus_AngD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10000"/>
            <a:ext cx="423118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989137" y="6411912"/>
            <a:ext cx="6621463" cy="369888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See A. </a:t>
            </a:r>
            <a:r>
              <a:rPr lang="en-US" sz="1800" dirty="0" err="1"/>
              <a:t>Feltre’s</a:t>
            </a:r>
            <a:r>
              <a:rPr lang="en-US" sz="1800" dirty="0"/>
              <a:t> talk for a detailed description of these </a:t>
            </a:r>
            <a:r>
              <a:rPr lang="en-US" sz="1800" dirty="0" err="1"/>
              <a:t>modelings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941819"/>
            <a:ext cx="8467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Radiative</a:t>
            </a:r>
            <a:r>
              <a:rPr lang="en-US" dirty="0" smtClean="0">
                <a:solidFill>
                  <a:srgbClr val="FFFFFF"/>
                </a:solidFill>
              </a:rPr>
              <a:t> transfer model : emission/scattering/absorption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30 years of </a:t>
            </a:r>
            <a:r>
              <a:rPr lang="en-US" dirty="0" err="1" smtClean="0">
                <a:solidFill>
                  <a:srgbClr val="FFFFFF"/>
                </a:solidFill>
              </a:rPr>
              <a:t>modeling!!</a:t>
            </a:r>
            <a:r>
              <a:rPr lang="en-US" dirty="0" err="1" smtClean="0"/>
              <a:t>mo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424936" cy="648072"/>
          </a:xfrm>
          <a:solidFill>
            <a:schemeClr val="accent1"/>
          </a:solidFill>
          <a:ln w="28575" cmpd="sng">
            <a:solidFill>
              <a:schemeClr val="bg1"/>
            </a:solidFill>
          </a:ln>
        </p:spPr>
        <p:txBody>
          <a:bodyPr/>
          <a:lstStyle/>
          <a:p>
            <a:pPr algn="l"/>
            <a:r>
              <a:rPr lang="it-IT" sz="3600" dirty="0" smtClean="0">
                <a:solidFill>
                  <a:srgbClr val="FF8000"/>
                </a:solidFill>
              </a:rPr>
              <a:t> Part I: The </a:t>
            </a:r>
            <a:r>
              <a:rPr lang="it-IT" sz="3600" dirty="0" err="1" smtClean="0">
                <a:solidFill>
                  <a:srgbClr val="FF8000"/>
                </a:solidFill>
              </a:rPr>
              <a:t>nuclear</a:t>
            </a:r>
            <a:r>
              <a:rPr lang="it-IT" sz="3600" dirty="0" smtClean="0">
                <a:solidFill>
                  <a:srgbClr val="FF8000"/>
                </a:solidFill>
              </a:rPr>
              <a:t> </a:t>
            </a:r>
            <a:r>
              <a:rPr lang="it-IT" sz="3600" dirty="0" err="1" smtClean="0">
                <a:solidFill>
                  <a:srgbClr val="FF8000"/>
                </a:solidFill>
              </a:rPr>
              <a:t>emission</a:t>
            </a:r>
            <a:r>
              <a:rPr lang="it-IT" sz="3600" dirty="0" smtClean="0">
                <a:solidFill>
                  <a:srgbClr val="FF8000"/>
                </a:solidFill>
              </a:rPr>
              <a:t> </a:t>
            </a:r>
            <a:r>
              <a:rPr lang="it-IT" sz="3600" dirty="0" err="1" smtClean="0">
                <a:solidFill>
                  <a:srgbClr val="FF8000"/>
                </a:solidFill>
              </a:rPr>
              <a:t>modeling</a:t>
            </a:r>
            <a:endParaRPr lang="it-IT" sz="3600" dirty="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6"/>
          <p:cNvSpPr txBox="1">
            <a:spLocks noChangeArrowheads="1"/>
          </p:cNvSpPr>
          <p:nvPr/>
        </p:nvSpPr>
        <p:spPr bwMode="auto">
          <a:xfrm>
            <a:off x="1629072" y="838200"/>
            <a:ext cx="8991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/>
              <a:t> </a:t>
            </a:r>
            <a:r>
              <a:rPr lang="en-US" sz="1800" dirty="0">
                <a:solidFill>
                  <a:srgbClr val="FFFFFF"/>
                </a:solidFill>
              </a:rPr>
              <a:t>Compact (a few pc) tori with a clumpy/</a:t>
            </a:r>
            <a:r>
              <a:rPr lang="en-US" sz="1800" dirty="0" smtClean="0">
                <a:solidFill>
                  <a:srgbClr val="FFFFFF"/>
                </a:solidFill>
              </a:rPr>
              <a:t>filamentary</a:t>
            </a:r>
          </a:p>
          <a:p>
            <a:pPr algn="l"/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dust distribution (warm disk + geom. thick torus)</a:t>
            </a:r>
          </a:p>
          <a:p>
            <a:pPr algn="l"/>
            <a:endParaRPr lang="en-US" sz="1800" dirty="0">
              <a:solidFill>
                <a:srgbClr val="FFFFFF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No significant Sey1/Sey2 difference</a:t>
            </a:r>
          </a:p>
        </p:txBody>
      </p:sp>
      <p:sp>
        <p:nvSpPr>
          <p:cNvPr id="33795" name="TextBox 17"/>
          <p:cNvSpPr txBox="1">
            <a:spLocks noChangeArrowheads="1"/>
          </p:cNvSpPr>
          <p:nvPr/>
        </p:nvSpPr>
        <p:spPr bwMode="auto">
          <a:xfrm>
            <a:off x="228600" y="4876800"/>
            <a:ext cx="4800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Tristram &amp; Schartmann 2011</a:t>
            </a:r>
          </a:p>
          <a:p>
            <a:r>
              <a:rPr lang="en-US" sz="1400">
                <a:solidFill>
                  <a:srgbClr val="000000"/>
                </a:solidFill>
              </a:rPr>
              <a:t>(see also Jaffe+04; Meisenheimer+07; </a:t>
            </a:r>
          </a:p>
          <a:p>
            <a:r>
              <a:rPr lang="en-US" sz="1400">
                <a:solidFill>
                  <a:srgbClr val="000000"/>
                </a:solidFill>
              </a:rPr>
              <a:t>Tristram+07; Tristram+ 09)</a:t>
            </a:r>
          </a:p>
        </p:txBody>
      </p:sp>
      <p:sp>
        <p:nvSpPr>
          <p:cNvPr id="33797" name="TextBox 19"/>
          <p:cNvSpPr txBox="1">
            <a:spLocks noChangeArrowheads="1"/>
          </p:cNvSpPr>
          <p:nvPr/>
        </p:nvSpPr>
        <p:spPr bwMode="auto">
          <a:xfrm>
            <a:off x="3352800" y="6291263"/>
            <a:ext cx="2819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Tristram+07 - Circinus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6200" y="152400"/>
            <a:ext cx="82296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CCFFCC">
                <a:alpha val="0"/>
              </a:srgbClr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3799" name="Picture 8" descr="Screen shot 2011-06-24 at 7.29.40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2204864"/>
            <a:ext cx="410445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1371600" y="6146720"/>
            <a:ext cx="5105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FF6600"/>
                </a:solidFill>
              </a:rPr>
              <a:t>Tristram</a:t>
            </a:r>
            <a:r>
              <a:rPr lang="en-US" sz="1400" dirty="0">
                <a:solidFill>
                  <a:srgbClr val="FF6600"/>
                </a:solidFill>
              </a:rPr>
              <a:t> &amp; </a:t>
            </a:r>
            <a:r>
              <a:rPr lang="en-US" sz="1400" dirty="0" err="1">
                <a:solidFill>
                  <a:srgbClr val="FF6600"/>
                </a:solidFill>
              </a:rPr>
              <a:t>Schartmann</a:t>
            </a:r>
            <a:r>
              <a:rPr lang="en-US" sz="1400" dirty="0">
                <a:solidFill>
                  <a:srgbClr val="FF6600"/>
                </a:solidFill>
              </a:rPr>
              <a:t> 2011</a:t>
            </a:r>
          </a:p>
          <a:p>
            <a:r>
              <a:rPr lang="en-US" sz="1400" dirty="0">
                <a:solidFill>
                  <a:srgbClr val="FF6600"/>
                </a:solidFill>
              </a:rPr>
              <a:t>(see also Jaffe+04; Meisenheimer+07; </a:t>
            </a:r>
          </a:p>
          <a:p>
            <a:r>
              <a:rPr lang="en-US" sz="1400" dirty="0">
                <a:solidFill>
                  <a:srgbClr val="FF6600"/>
                </a:solidFill>
              </a:rPr>
              <a:t>Tristram+07; </a:t>
            </a:r>
            <a:r>
              <a:rPr lang="en-US" sz="1400" dirty="0" err="1">
                <a:solidFill>
                  <a:srgbClr val="FF6600"/>
                </a:solidFill>
              </a:rPr>
              <a:t>Tristram</a:t>
            </a:r>
            <a:r>
              <a:rPr lang="en-US" sz="1400" dirty="0">
                <a:solidFill>
                  <a:srgbClr val="FF6600"/>
                </a:solidFill>
              </a:rPr>
              <a:t>+ 09)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152400"/>
            <a:ext cx="529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Indication from high-resolution mid-IR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 descr="img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32" y="2276872"/>
            <a:ext cx="4380828" cy="3906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2240" y="6444044"/>
            <a:ext cx="2205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VLT/VISIR Gandhi+09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569256" y="1124744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vuota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4052</TotalTime>
  <Words>2034</Words>
  <Application>Microsoft Macintosh PowerPoint</Application>
  <PresentationFormat>On-screen Show (4:3)</PresentationFormat>
  <Paragraphs>302</Paragraphs>
  <Slides>32</Slides>
  <Notes>9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Presentazione vuota</vt:lpstr>
      <vt:lpstr>AGN surveys:  The MIR-FIR side </vt:lpstr>
      <vt:lpstr>Structure of the talk</vt:lpstr>
      <vt:lpstr>                        Talk outline</vt:lpstr>
      <vt:lpstr>PowerPoint Presentation</vt:lpstr>
      <vt:lpstr>           Part I: The nuclear emission</vt:lpstr>
      <vt:lpstr>PowerPoint Presentation</vt:lpstr>
      <vt:lpstr>PowerPoint Presentation</vt:lpstr>
      <vt:lpstr> Part I: The nuclear emission modeling</vt:lpstr>
      <vt:lpstr>PowerPoint Presentation</vt:lpstr>
      <vt:lpstr>PowerPoint Presentation</vt:lpstr>
      <vt:lpstr>PowerPoint Presentation</vt:lpstr>
      <vt:lpstr>  Part II: IR survey</vt:lpstr>
      <vt:lpstr>IRAS survey (1983)</vt:lpstr>
      <vt:lpstr>ISO survey (1996)</vt:lpstr>
      <vt:lpstr>Spitzer survey (2003)</vt:lpstr>
      <vt:lpstr>PowerPoint Presentation</vt:lpstr>
      <vt:lpstr>PowerPoint Presentation</vt:lpstr>
      <vt:lpstr>Herschel survey (2009)</vt:lpstr>
      <vt:lpstr>Herschel survey I: SED de-composition</vt:lpstr>
      <vt:lpstr>PowerPoint Presentation</vt:lpstr>
      <vt:lpstr>PowerPoint Presentation</vt:lpstr>
      <vt:lpstr>Herschel survey II AGN-galaxy co-evolution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Summary</vt:lpstr>
    </vt:vector>
  </TitlesOfParts>
  <Company>Francesca Pozzi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Herschel PEP+HerMES Luminosity Function</dc:title>
  <dc:creator>Francesca Pozzi</dc:creator>
  <cp:lastModifiedBy>pozzi francesca</cp:lastModifiedBy>
  <cp:revision>263</cp:revision>
  <dcterms:created xsi:type="dcterms:W3CDTF">2012-09-08T14:27:19Z</dcterms:created>
  <dcterms:modified xsi:type="dcterms:W3CDTF">2012-09-11T09:48:55Z</dcterms:modified>
</cp:coreProperties>
</file>